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0" r:id="rId6"/>
    <p:sldId id="261" r:id="rId7"/>
    <p:sldId id="266" r:id="rId8"/>
    <p:sldId id="262" r:id="rId9"/>
    <p:sldId id="263" r:id="rId10"/>
    <p:sldId id="264" r:id="rId11"/>
    <p:sldId id="265" r:id="rId12"/>
  </p:sldIdLst>
  <p:sldSz cx="9144000" cy="5143500" type="screen16x9"/>
  <p:notesSz cx="5143500" cy="9144000"/>
  <p:embeddedFontLst>
    <p:embeddedFont>
      <p:font typeface="Albertus Extra Bold" panose="020E0802040304020204" pitchFamily="34" charset="0"/>
      <p:regular r:id="rId14"/>
    </p:embeddedFont>
    <p:embeddedFont>
      <p:font typeface="Arial Narrow" panose="020B0606020202030204" pitchFamily="34" charset="0"/>
      <p:regular r:id="rId15"/>
      <p:bold r:id="rId16"/>
      <p:italic r:id="rId17"/>
      <p:boldItalic r:id="rId18"/>
    </p:embeddedFont>
    <p:embeddedFont>
      <p:font typeface="Tomorrow" panose="020B0604020202020204" charset="0"/>
      <p:regular r:id="rId19"/>
    </p:embeddedFont>
    <p:embeddedFont>
      <p:font typeface="Tomorrow Bold" panose="020B0604020202020204" charset="0"/>
      <p:regular r:id="rId20"/>
    </p:embeddedFont>
    <p:embeddedFont>
      <p:font typeface="Tomorrow SemiBold" panose="020B0604020202020204" charset="0"/>
      <p:regular r:id="rId21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09" d="100"/>
          <a:sy n="109" d="100"/>
        </p:scale>
        <p:origin x="706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font" Target="fonts/font5.fntdata"/><Relationship Id="rId3" Type="http://schemas.openxmlformats.org/officeDocument/2006/relationships/slide" Target="slides/slide2.xml"/><Relationship Id="rId21" Type="http://schemas.openxmlformats.org/officeDocument/2006/relationships/font" Target="fonts/font8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790607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mast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FEFE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CFCFC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svg"/><Relationship Id="rId4" Type="http://schemas.openxmlformats.org/officeDocument/2006/relationships/image" Target="../media/image4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svg"/><Relationship Id="rId5" Type="http://schemas.openxmlformats.org/officeDocument/2006/relationships/image" Target="../media/image8.svg"/><Relationship Id="rId4" Type="http://schemas.openxmlformats.org/officeDocument/2006/relationships/image" Target="../media/image7.sv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svg"/><Relationship Id="rId4" Type="http://schemas.openxmlformats.org/officeDocument/2006/relationships/image" Target="../media/image11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sv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0"/>
          <p:cNvSpPr/>
          <p:nvPr/>
        </p:nvSpPr>
        <p:spPr>
          <a:xfrm>
            <a:off x="3925119" y="1466478"/>
            <a:ext cx="1682800" cy="215354"/>
          </a:xfrm>
          <a:prstGeom prst="roundRect">
            <a:avLst>
              <a:gd name="adj" fmla="val 7900"/>
            </a:avLst>
          </a:prstGeom>
          <a:solidFill>
            <a:srgbClr val="E6E6E5"/>
          </a:solidFill>
          <a:ln/>
        </p:spPr>
      </p:sp>
      <p:sp>
        <p:nvSpPr>
          <p:cNvPr id="4" name="Text 1"/>
          <p:cNvSpPr/>
          <p:nvPr/>
        </p:nvSpPr>
        <p:spPr>
          <a:xfrm>
            <a:off x="4010174" y="1508968"/>
            <a:ext cx="1969889" cy="1303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96000"/>
              </a:lnSpc>
              <a:buNone/>
            </a:pPr>
            <a:r>
              <a:rPr lang="en-US" sz="850" dirty="0">
                <a:solidFill>
                  <a:srgbClr val="61615C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CUI Nº 2466283 | POA 2026</a:t>
            </a:r>
            <a:endParaRPr lang="en-US" sz="850" dirty="0"/>
          </a:p>
        </p:txBody>
      </p:sp>
      <p:sp>
        <p:nvSpPr>
          <p:cNvPr id="5" name="Text 2"/>
          <p:cNvSpPr/>
          <p:nvPr/>
        </p:nvSpPr>
        <p:spPr>
          <a:xfrm>
            <a:off x="3925119" y="1738536"/>
            <a:ext cx="4722763" cy="88597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750" dirty="0">
                <a:solidFill>
                  <a:srgbClr val="1D1D1B"/>
                </a:solidFill>
                <a:latin typeface="Tomorrow SemiBold" pitchFamily="34" charset="0"/>
                <a:ea typeface="Tomorrow SemiBold" pitchFamily="34" charset="-122"/>
                <a:cs typeface="Tomorrow SemiBold" pitchFamily="34" charset="-120"/>
              </a:rPr>
              <a:t>Cacaos Aromáticos de Montaña</a:t>
            </a:r>
            <a:endParaRPr lang="en-US" sz="2750" dirty="0"/>
          </a:p>
        </p:txBody>
      </p:sp>
      <p:sp>
        <p:nvSpPr>
          <p:cNvPr id="6" name="Text 3"/>
          <p:cNvSpPr/>
          <p:nvPr/>
        </p:nvSpPr>
        <p:spPr>
          <a:xfrm>
            <a:off x="3925119" y="2837111"/>
            <a:ext cx="4722763" cy="83991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spcAft>
                <a:spcPts val="1250"/>
              </a:spcAft>
              <a:buNone/>
            </a:pPr>
            <a:r>
              <a:rPr lang="en-US" sz="1100" dirty="0">
                <a:solidFill>
                  <a:srgbClr val="61615C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Mejoramiento del Servicio de Apoyo al Desarrollo Productivo en el Distrito de Satipo, Junín</a:t>
            </a:r>
            <a:endParaRPr lang="en-US" sz="1100" dirty="0"/>
          </a:p>
          <a:p>
            <a:pPr marL="0" indent="0" algn="l">
              <a:lnSpc>
                <a:spcPct val="133000"/>
              </a:lnSpc>
              <a:buNone/>
            </a:pPr>
            <a:r>
              <a:rPr lang="en-US" sz="1100" b="1" dirty="0">
                <a:solidFill>
                  <a:srgbClr val="61615C"/>
                </a:solidFill>
                <a:latin typeface="Tomorrow Bold" pitchFamily="34" charset="0"/>
                <a:ea typeface="Tomorrow Bold" pitchFamily="34" charset="-122"/>
                <a:cs typeface="Tomorrow Bold" pitchFamily="34" charset="-120"/>
              </a:rPr>
              <a:t>Informe de Valorización y Avance Físico-Financiero</a:t>
            </a:r>
            <a:endParaRPr lang="en-US" sz="1100" dirty="0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781D98FC-CE53-3F64-486B-A2FDCBF8FB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4141" y="203081"/>
            <a:ext cx="2672122" cy="4763672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96119" y="405185"/>
            <a:ext cx="812676" cy="148010"/>
          </a:xfrm>
          <a:prstGeom prst="roundRect">
            <a:avLst>
              <a:gd name="adj" fmla="val 7902"/>
            </a:avLst>
          </a:prstGeom>
          <a:noFill/>
          <a:ln w="4763">
            <a:solidFill>
              <a:srgbClr val="1D1D1B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54534" y="434355"/>
            <a:ext cx="1153046" cy="8966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96000"/>
              </a:lnSpc>
              <a:buNone/>
            </a:pPr>
            <a:r>
              <a:rPr lang="en-US" sz="600" dirty="0">
                <a:solidFill>
                  <a:srgbClr val="1D1D1B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AVANCE MENSUAL</a:t>
            </a:r>
            <a:endParaRPr lang="en-US" sz="600" dirty="0"/>
          </a:p>
        </p:txBody>
      </p:sp>
      <p:sp>
        <p:nvSpPr>
          <p:cNvPr id="4" name="Text 2"/>
          <p:cNvSpPr/>
          <p:nvPr/>
        </p:nvSpPr>
        <p:spPr>
          <a:xfrm>
            <a:off x="496119" y="579983"/>
            <a:ext cx="8151763" cy="3045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900" dirty="0">
                <a:solidFill>
                  <a:srgbClr val="1D1D1B"/>
                </a:solidFill>
                <a:latin typeface="Tomorrow SemiBold" pitchFamily="34" charset="0"/>
                <a:ea typeface="Tomorrow SemiBold" pitchFamily="34" charset="-122"/>
                <a:cs typeface="Tomorrow SemiBold" pitchFamily="34" charset="-120"/>
              </a:rPr>
              <a:t>Avance Físico y Financiero — Junio 2026</a:t>
            </a:r>
            <a:endParaRPr lang="en-US" sz="1900" dirty="0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6119" y="1060326"/>
            <a:ext cx="3957042" cy="2848273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695602" y="1051917"/>
            <a:ext cx="3957042" cy="1522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950" dirty="0">
                <a:solidFill>
                  <a:srgbClr val="1D1D1B"/>
                </a:solidFill>
                <a:latin typeface="Tomorrow SemiBold" pitchFamily="34" charset="0"/>
                <a:ea typeface="Tomorrow SemiBold" pitchFamily="34" charset="-122"/>
                <a:cs typeface="Tomorrow SemiBold" pitchFamily="34" charset="-120"/>
              </a:rPr>
              <a:t>Interpretación del Avance</a:t>
            </a:r>
            <a:endParaRPr lang="en-US" sz="950" dirty="0"/>
          </a:p>
        </p:txBody>
      </p:sp>
      <p:sp>
        <p:nvSpPr>
          <p:cNvPr id="7" name="Text 4"/>
          <p:cNvSpPr/>
          <p:nvPr/>
        </p:nvSpPr>
        <p:spPr>
          <a:xfrm>
            <a:off x="4695602" y="1271141"/>
            <a:ext cx="3957042" cy="2631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13000"/>
              </a:lnSpc>
              <a:buNone/>
            </a:pPr>
            <a:r>
              <a:rPr lang="en-US" sz="750" dirty="0">
                <a:solidFill>
                  <a:srgbClr val="61615C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Al cierre de junio 2026, el proyecto registra un </a:t>
            </a:r>
            <a:r>
              <a:rPr lang="en-US" sz="750" b="1" dirty="0">
                <a:solidFill>
                  <a:srgbClr val="61615C"/>
                </a:solidFill>
                <a:latin typeface="Tomorrow Bold" pitchFamily="34" charset="0"/>
                <a:ea typeface="Tomorrow Bold" pitchFamily="34" charset="-122"/>
                <a:cs typeface="Tomorrow Bold" pitchFamily="34" charset="-120"/>
              </a:rPr>
              <a:t>avance físico acumulado del 4.24%</a:t>
            </a:r>
            <a:r>
              <a:rPr lang="en-US" sz="750" dirty="0">
                <a:solidFill>
                  <a:srgbClr val="61615C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 respecto a la meta anual.</a:t>
            </a:r>
            <a:endParaRPr lang="en-US" sz="750" dirty="0"/>
          </a:p>
        </p:txBody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96119" y="4059362"/>
            <a:ext cx="4042395" cy="678954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664964" y="4171057"/>
            <a:ext cx="3761854" cy="1522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950" dirty="0">
                <a:solidFill>
                  <a:srgbClr val="61615C"/>
                </a:solidFill>
                <a:latin typeface="Tomorrow SemiBold" pitchFamily="34" charset="0"/>
                <a:ea typeface="Tomorrow SemiBold" pitchFamily="34" charset="-122"/>
                <a:cs typeface="Tomorrow SemiBold" pitchFamily="34" charset="-120"/>
              </a:rPr>
              <a:t>Avance Físico: 4.24%</a:t>
            </a:r>
            <a:endParaRPr lang="en-US" sz="950" dirty="0"/>
          </a:p>
        </p:txBody>
      </p:sp>
      <p:sp>
        <p:nvSpPr>
          <p:cNvPr id="10" name="Text 6"/>
          <p:cNvSpPr/>
          <p:nvPr/>
        </p:nvSpPr>
        <p:spPr>
          <a:xfrm>
            <a:off x="664964" y="4363492"/>
            <a:ext cx="3761854" cy="1315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13000"/>
              </a:lnSpc>
              <a:buNone/>
            </a:pPr>
            <a:r>
              <a:rPr lang="en-US" sz="750" dirty="0">
                <a:solidFill>
                  <a:srgbClr val="61615C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El equipo técnico ya inició labores de campo en las comunidades priorizadas.</a:t>
            </a:r>
            <a:endParaRPr lang="en-US" sz="750" dirty="0"/>
          </a:p>
        </p:txBody>
      </p:sp>
      <p:pic>
        <p:nvPicPr>
          <p:cNvPr id="11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605486" y="4059362"/>
            <a:ext cx="4042395" cy="678954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4774332" y="4171057"/>
            <a:ext cx="3761854" cy="1522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950" dirty="0">
                <a:solidFill>
                  <a:srgbClr val="61615C"/>
                </a:solidFill>
                <a:latin typeface="Tomorrow SemiBold" pitchFamily="34" charset="0"/>
                <a:ea typeface="Tomorrow SemiBold" pitchFamily="34" charset="-122"/>
                <a:cs typeface="Tomorrow SemiBold" pitchFamily="34" charset="-120"/>
              </a:rPr>
              <a:t>Avance Financiero: 0.00%</a:t>
            </a:r>
            <a:endParaRPr lang="en-US" sz="950" dirty="0"/>
          </a:p>
        </p:txBody>
      </p:sp>
      <p:sp>
        <p:nvSpPr>
          <p:cNvPr id="13" name="Text 8"/>
          <p:cNvSpPr/>
          <p:nvPr/>
        </p:nvSpPr>
        <p:spPr>
          <a:xfrm>
            <a:off x="4774332" y="4363492"/>
            <a:ext cx="3761854" cy="2631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13000"/>
              </a:lnSpc>
              <a:buNone/>
            </a:pPr>
            <a:r>
              <a:rPr lang="en-US" sz="750" dirty="0">
                <a:solidFill>
                  <a:srgbClr val="61615C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Desfase temporal normal en el primer mes. A la espera de procesos de valorización y devengado.</a:t>
            </a:r>
            <a:endParaRPr lang="en-US" sz="7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96119" y="1060028"/>
            <a:ext cx="1192188" cy="215354"/>
          </a:xfrm>
          <a:prstGeom prst="roundRect">
            <a:avLst>
              <a:gd name="adj" fmla="val 7900"/>
            </a:avLst>
          </a:prstGeom>
          <a:noFill/>
          <a:ln w="4763">
            <a:solidFill>
              <a:srgbClr val="1D1D1B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81174" y="1102519"/>
            <a:ext cx="1479277" cy="1303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96000"/>
              </a:lnSpc>
              <a:buNone/>
            </a:pPr>
            <a:r>
              <a:rPr lang="en-US" sz="850" dirty="0">
                <a:solidFill>
                  <a:srgbClr val="1D1D1B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CADENA DE VALOR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496119" y="1332086"/>
            <a:ext cx="8151763" cy="442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750" dirty="0">
                <a:solidFill>
                  <a:srgbClr val="1D1D1B"/>
                </a:solidFill>
                <a:latin typeface="Tomorrow SemiBold" pitchFamily="34" charset="0"/>
                <a:ea typeface="Tomorrow SemiBold" pitchFamily="34" charset="-122"/>
                <a:cs typeface="Tomorrow SemiBold" pitchFamily="34" charset="-120"/>
              </a:rPr>
              <a:t>Cadena de Valor del Cacao Aromático</a:t>
            </a:r>
            <a:endParaRPr lang="en-US" sz="2750" dirty="0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6119" y="1987674"/>
            <a:ext cx="1507480" cy="931664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96119" y="3096518"/>
            <a:ext cx="2599134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61615C"/>
                </a:solidFill>
                <a:latin typeface="Tomorrow SemiBold" pitchFamily="34" charset="0"/>
                <a:ea typeface="Tomorrow SemiBold" pitchFamily="34" charset="-122"/>
                <a:cs typeface="Tomorrow SemiBold" pitchFamily="34" charset="-120"/>
              </a:rPr>
              <a:t>1. Producción Orgánica</a:t>
            </a:r>
            <a:endParaRPr lang="en-US" sz="1350" dirty="0"/>
          </a:p>
        </p:txBody>
      </p:sp>
      <p:sp>
        <p:nvSpPr>
          <p:cNvPr id="7" name="Text 4"/>
          <p:cNvSpPr/>
          <p:nvPr/>
        </p:nvSpPr>
        <p:spPr>
          <a:xfrm>
            <a:off x="496119" y="3403029"/>
            <a:ext cx="2599134" cy="68044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61615C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Mejora en la calidad del grano desde la parcela mediante técnicas sostenibles.</a:t>
            </a:r>
            <a:endParaRPr lang="en-US" sz="1100" dirty="0"/>
          </a:p>
        </p:txBody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72433" y="1987674"/>
            <a:ext cx="1507480" cy="931664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3272433" y="3096518"/>
            <a:ext cx="2599134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61615C"/>
                </a:solidFill>
                <a:latin typeface="Tomorrow SemiBold" pitchFamily="34" charset="0"/>
                <a:ea typeface="Tomorrow SemiBold" pitchFamily="34" charset="-122"/>
                <a:cs typeface="Tomorrow SemiBold" pitchFamily="34" charset="-120"/>
              </a:rPr>
              <a:t>2. Postcosecha</a:t>
            </a:r>
            <a:endParaRPr lang="en-US" sz="1350" dirty="0"/>
          </a:p>
        </p:txBody>
      </p:sp>
      <p:sp>
        <p:nvSpPr>
          <p:cNvPr id="10" name="Text 6"/>
          <p:cNvSpPr/>
          <p:nvPr/>
        </p:nvSpPr>
        <p:spPr>
          <a:xfrm>
            <a:off x="3272433" y="3403029"/>
            <a:ext cx="2599134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61615C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Optimización en módulos de beneficio para secado y fermentado ideal.</a:t>
            </a:r>
            <a:endParaRPr lang="en-US" sz="1100" dirty="0"/>
          </a:p>
        </p:txBody>
      </p:sp>
      <p:pic>
        <p:nvPicPr>
          <p:cNvPr id="11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48747" y="1987674"/>
            <a:ext cx="1507480" cy="931664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6048747" y="3096518"/>
            <a:ext cx="2599134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61615C"/>
                </a:solidFill>
                <a:latin typeface="Tomorrow SemiBold" pitchFamily="34" charset="0"/>
                <a:ea typeface="Tomorrow SemiBold" pitchFamily="34" charset="-122"/>
                <a:cs typeface="Tomorrow SemiBold" pitchFamily="34" charset="-120"/>
              </a:rPr>
              <a:t>3. Articulación Comercial</a:t>
            </a:r>
            <a:endParaRPr lang="en-US" sz="1350" dirty="0"/>
          </a:p>
        </p:txBody>
      </p:sp>
      <p:sp>
        <p:nvSpPr>
          <p:cNvPr id="13" name="Text 8"/>
          <p:cNvSpPr/>
          <p:nvPr/>
        </p:nvSpPr>
        <p:spPr>
          <a:xfrm>
            <a:off x="6048747" y="3403029"/>
            <a:ext cx="2599134" cy="68044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61615C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Integración de familias cacaoteras a mercados más competitivos y rentables.</a:t>
            </a:r>
            <a:endParaRPr lang="en-US" sz="11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96119" y="395660"/>
            <a:ext cx="1030784" cy="158055"/>
          </a:xfrm>
          <a:prstGeom prst="roundRect">
            <a:avLst>
              <a:gd name="adj" fmla="val 7904"/>
            </a:avLst>
          </a:prstGeom>
          <a:noFill/>
          <a:ln w="4763">
            <a:solidFill>
              <a:srgbClr val="1D1D1B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58552" y="426839"/>
            <a:ext cx="1363117" cy="956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96000"/>
              </a:lnSpc>
              <a:buNone/>
            </a:pPr>
            <a:r>
              <a:rPr lang="en-US" sz="650" dirty="0">
                <a:solidFill>
                  <a:srgbClr val="1D1D1B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PERFIL DEL PROYECTO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496119" y="584225"/>
            <a:ext cx="8151763" cy="3253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000" dirty="0">
                <a:solidFill>
                  <a:srgbClr val="1D1D1B"/>
                </a:solidFill>
                <a:latin typeface="Tomorrow SemiBold" pitchFamily="34" charset="0"/>
                <a:ea typeface="Tomorrow SemiBold" pitchFamily="34" charset="-122"/>
                <a:cs typeface="Tomorrow SemiBold" pitchFamily="34" charset="-120"/>
              </a:rPr>
              <a:t>Datos Generales del Proyecto</a:t>
            </a:r>
            <a:endParaRPr lang="en-US" sz="2000" dirty="0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6119" y="1409923"/>
            <a:ext cx="5209729" cy="2952155"/>
          </a:xfrm>
          <a:prstGeom prst="rect">
            <a:avLst/>
          </a:prstGeom>
        </p:spPr>
      </p:pic>
      <p:pic>
        <p:nvPicPr>
          <p:cNvPr id="6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964510" y="1110183"/>
            <a:ext cx="2688059" cy="620316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6140053" y="1228576"/>
            <a:ext cx="2394124" cy="16266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000" dirty="0">
                <a:solidFill>
                  <a:srgbClr val="61615C"/>
                </a:solidFill>
                <a:latin typeface="Tomorrow SemiBold" pitchFamily="34" charset="0"/>
                <a:ea typeface="Tomorrow SemiBold" pitchFamily="34" charset="-122"/>
                <a:cs typeface="Tomorrow SemiBold" pitchFamily="34" charset="-120"/>
              </a:rPr>
              <a:t>Unidad Ejecutora</a:t>
            </a:r>
            <a:endParaRPr lang="en-US" sz="1000" dirty="0"/>
          </a:p>
        </p:txBody>
      </p:sp>
      <p:sp>
        <p:nvSpPr>
          <p:cNvPr id="8" name="Text 4"/>
          <p:cNvSpPr/>
          <p:nvPr/>
        </p:nvSpPr>
        <p:spPr>
          <a:xfrm>
            <a:off x="6140053" y="1467669"/>
            <a:ext cx="2394124" cy="1444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16000"/>
              </a:lnSpc>
              <a:buNone/>
            </a:pPr>
            <a:r>
              <a:rPr lang="en-US" sz="800" dirty="0">
                <a:solidFill>
                  <a:srgbClr val="61615C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Municipalidad Provincial de Satipo</a:t>
            </a:r>
            <a:endParaRPr lang="en-US" sz="800" dirty="0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964510" y="1806922"/>
            <a:ext cx="2688059" cy="620316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6140053" y="1925315"/>
            <a:ext cx="2394124" cy="16266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000" dirty="0">
                <a:solidFill>
                  <a:srgbClr val="61615C"/>
                </a:solidFill>
                <a:latin typeface="Tomorrow SemiBold" pitchFamily="34" charset="0"/>
                <a:ea typeface="Tomorrow SemiBold" pitchFamily="34" charset="-122"/>
                <a:cs typeface="Tomorrow SemiBold" pitchFamily="34" charset="-120"/>
              </a:rPr>
              <a:t>Modalidad</a:t>
            </a:r>
            <a:endParaRPr lang="en-US" sz="1000" dirty="0"/>
          </a:p>
        </p:txBody>
      </p:sp>
      <p:sp>
        <p:nvSpPr>
          <p:cNvPr id="11" name="Text 6"/>
          <p:cNvSpPr/>
          <p:nvPr/>
        </p:nvSpPr>
        <p:spPr>
          <a:xfrm>
            <a:off x="6140053" y="2164407"/>
            <a:ext cx="2394124" cy="1444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16000"/>
              </a:lnSpc>
              <a:buNone/>
            </a:pPr>
            <a:r>
              <a:rPr lang="en-US" sz="800" dirty="0">
                <a:solidFill>
                  <a:srgbClr val="61615C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Administración Directa</a:t>
            </a:r>
            <a:endParaRPr lang="en-US" sz="800" dirty="0"/>
          </a:p>
        </p:txBody>
      </p:sp>
      <p:pic>
        <p:nvPicPr>
          <p:cNvPr id="12" name="Image 3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964510" y="2503661"/>
            <a:ext cx="2688059" cy="620316"/>
          </a:xfrm>
          <a:prstGeom prst="rect">
            <a:avLst/>
          </a:prstGeom>
        </p:spPr>
      </p:pic>
      <p:sp>
        <p:nvSpPr>
          <p:cNvPr id="13" name="Text 7"/>
          <p:cNvSpPr/>
          <p:nvPr/>
        </p:nvSpPr>
        <p:spPr>
          <a:xfrm>
            <a:off x="6140053" y="2622054"/>
            <a:ext cx="2394124" cy="16266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000" dirty="0">
                <a:solidFill>
                  <a:srgbClr val="61615C"/>
                </a:solidFill>
                <a:latin typeface="Tomorrow SemiBold" pitchFamily="34" charset="0"/>
                <a:ea typeface="Tomorrow SemiBold" pitchFamily="34" charset="-122"/>
                <a:cs typeface="Tomorrow SemiBold" pitchFamily="34" charset="-120"/>
              </a:rPr>
              <a:t>Plazo</a:t>
            </a:r>
            <a:endParaRPr lang="en-US" sz="1000" dirty="0"/>
          </a:p>
        </p:txBody>
      </p:sp>
      <p:sp>
        <p:nvSpPr>
          <p:cNvPr id="14" name="Text 8"/>
          <p:cNvSpPr/>
          <p:nvPr/>
        </p:nvSpPr>
        <p:spPr>
          <a:xfrm>
            <a:off x="6140053" y="2861146"/>
            <a:ext cx="2394124" cy="1444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16000"/>
              </a:lnSpc>
              <a:buNone/>
            </a:pPr>
            <a:r>
              <a:rPr lang="en-US" sz="800" dirty="0">
                <a:solidFill>
                  <a:srgbClr val="61615C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240 días · Inicio: 12 junio 2026</a:t>
            </a:r>
            <a:endParaRPr lang="en-US" sz="800" dirty="0"/>
          </a:p>
        </p:txBody>
      </p:sp>
      <p:pic>
        <p:nvPicPr>
          <p:cNvPr id="15" name="Image 4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964510" y="3200400"/>
            <a:ext cx="2688059" cy="764753"/>
          </a:xfrm>
          <a:prstGeom prst="rect">
            <a:avLst/>
          </a:prstGeom>
        </p:spPr>
      </p:pic>
      <p:sp>
        <p:nvSpPr>
          <p:cNvPr id="16" name="Text 9"/>
          <p:cNvSpPr/>
          <p:nvPr/>
        </p:nvSpPr>
        <p:spPr>
          <a:xfrm>
            <a:off x="6140053" y="3318793"/>
            <a:ext cx="2394124" cy="16266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000" dirty="0">
                <a:solidFill>
                  <a:srgbClr val="61615C"/>
                </a:solidFill>
                <a:latin typeface="Tomorrow SemiBold" pitchFamily="34" charset="0"/>
                <a:ea typeface="Tomorrow SemiBold" pitchFamily="34" charset="-122"/>
                <a:cs typeface="Tomorrow SemiBold" pitchFamily="34" charset="-120"/>
              </a:rPr>
              <a:t>Programa</a:t>
            </a:r>
            <a:endParaRPr lang="en-US" sz="1000" dirty="0"/>
          </a:p>
        </p:txBody>
      </p:sp>
      <p:sp>
        <p:nvSpPr>
          <p:cNvPr id="17" name="Text 10"/>
          <p:cNvSpPr/>
          <p:nvPr/>
        </p:nvSpPr>
        <p:spPr>
          <a:xfrm>
            <a:off x="6140053" y="3557885"/>
            <a:ext cx="2394124" cy="28887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16000"/>
              </a:lnSpc>
              <a:buNone/>
            </a:pPr>
            <a:r>
              <a:rPr lang="en-US" sz="800" dirty="0">
                <a:solidFill>
                  <a:srgbClr val="61615C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PIRDAIS – Desarrollo Alternativo Integral y Sostenible</a:t>
            </a:r>
            <a:endParaRPr lang="en-US" sz="800" dirty="0"/>
          </a:p>
        </p:txBody>
      </p:sp>
      <p:pic>
        <p:nvPicPr>
          <p:cNvPr id="18" name="Image 5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964510" y="4041577"/>
            <a:ext cx="2688059" cy="620316"/>
          </a:xfrm>
          <a:prstGeom prst="rect">
            <a:avLst/>
          </a:prstGeom>
        </p:spPr>
      </p:pic>
      <p:sp>
        <p:nvSpPr>
          <p:cNvPr id="19" name="Text 11"/>
          <p:cNvSpPr/>
          <p:nvPr/>
        </p:nvSpPr>
        <p:spPr>
          <a:xfrm>
            <a:off x="6140053" y="4159969"/>
            <a:ext cx="2394124" cy="16266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000" dirty="0">
                <a:solidFill>
                  <a:srgbClr val="61615C"/>
                </a:solidFill>
                <a:latin typeface="Tomorrow SemiBold" pitchFamily="34" charset="0"/>
                <a:ea typeface="Tomorrow SemiBold" pitchFamily="34" charset="-122"/>
                <a:cs typeface="Tomorrow SemiBold" pitchFamily="34" charset="-120"/>
              </a:rPr>
              <a:t>Presupuesto</a:t>
            </a:r>
            <a:endParaRPr lang="en-US" sz="1000" dirty="0"/>
          </a:p>
        </p:txBody>
      </p:sp>
      <p:sp>
        <p:nvSpPr>
          <p:cNvPr id="20" name="Text 12"/>
          <p:cNvSpPr/>
          <p:nvPr/>
        </p:nvSpPr>
        <p:spPr>
          <a:xfrm>
            <a:off x="6140053" y="4399062"/>
            <a:ext cx="2394124" cy="1444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16000"/>
              </a:lnSpc>
              <a:buNone/>
            </a:pPr>
            <a:r>
              <a:rPr lang="en-US" sz="800" dirty="0">
                <a:solidFill>
                  <a:srgbClr val="61615C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S/. 912,168.92</a:t>
            </a:r>
            <a:endParaRPr lang="en-US" sz="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0" y="0"/>
            <a:ext cx="3429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496119" y="436290"/>
            <a:ext cx="1166664" cy="185142"/>
          </a:xfrm>
          <a:prstGeom prst="roundRect">
            <a:avLst>
              <a:gd name="adj" fmla="val 7897"/>
            </a:avLst>
          </a:prstGeom>
          <a:noFill/>
          <a:ln w="4763">
            <a:solidFill>
              <a:srgbClr val="1D1D1B"/>
            </a:solidFill>
            <a:prstDash val="solid"/>
          </a:ln>
        </p:spPr>
      </p:sp>
      <p:sp>
        <p:nvSpPr>
          <p:cNvPr id="4" name="Text 1"/>
          <p:cNvSpPr/>
          <p:nvPr/>
        </p:nvSpPr>
        <p:spPr>
          <a:xfrm>
            <a:off x="569193" y="472827"/>
            <a:ext cx="1477714" cy="1120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96000"/>
              </a:lnSpc>
              <a:buNone/>
            </a:pPr>
            <a:r>
              <a:rPr lang="en-US" sz="750" dirty="0">
                <a:solidFill>
                  <a:srgbClr val="1D1D1B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MARCO ESTRATÉGICO</a:t>
            </a:r>
            <a:endParaRPr lang="en-US" sz="750" dirty="0"/>
          </a:p>
        </p:txBody>
      </p:sp>
      <p:sp>
        <p:nvSpPr>
          <p:cNvPr id="5" name="Text 2"/>
          <p:cNvSpPr/>
          <p:nvPr/>
        </p:nvSpPr>
        <p:spPr>
          <a:xfrm>
            <a:off x="496119" y="663253"/>
            <a:ext cx="4722763" cy="76140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350" dirty="0">
                <a:solidFill>
                  <a:srgbClr val="1D1D1B"/>
                </a:solidFill>
                <a:latin typeface="Tomorrow SemiBold" pitchFamily="34" charset="0"/>
                <a:ea typeface="Tomorrow SemiBold" pitchFamily="34" charset="-122"/>
                <a:cs typeface="Tomorrow SemiBold" pitchFamily="34" charset="-120"/>
              </a:rPr>
              <a:t>Ejes Estratégicos de Intervención</a:t>
            </a:r>
            <a:endParaRPr lang="en-US" sz="2350" dirty="0"/>
          </a:p>
        </p:txBody>
      </p:sp>
      <p:sp>
        <p:nvSpPr>
          <p:cNvPr id="6" name="Shape 3"/>
          <p:cNvSpPr/>
          <p:nvPr/>
        </p:nvSpPr>
        <p:spPr>
          <a:xfrm>
            <a:off x="496119" y="1581671"/>
            <a:ext cx="2309068" cy="1691655"/>
          </a:xfrm>
          <a:prstGeom prst="roundRect">
            <a:avLst>
              <a:gd name="adj" fmla="val 1080"/>
            </a:avLst>
          </a:prstGeom>
          <a:solidFill>
            <a:srgbClr val="F0EAEA"/>
          </a:solidFill>
          <a:ln/>
        </p:spPr>
      </p:sp>
      <p:sp>
        <p:nvSpPr>
          <p:cNvPr id="7" name="Shape 4"/>
          <p:cNvSpPr/>
          <p:nvPr/>
        </p:nvSpPr>
        <p:spPr>
          <a:xfrm>
            <a:off x="617934" y="1703487"/>
            <a:ext cx="365447" cy="365447"/>
          </a:xfrm>
          <a:prstGeom prst="ellipse">
            <a:avLst/>
          </a:prstGeom>
          <a:solidFill>
            <a:srgbClr val="1D1D1B"/>
          </a:solidFill>
          <a:ln/>
        </p:spPr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18393" y="1803946"/>
            <a:ext cx="164455" cy="164455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617934" y="2173560"/>
            <a:ext cx="2065437" cy="1903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150" dirty="0">
                <a:solidFill>
                  <a:srgbClr val="61615C"/>
                </a:solidFill>
                <a:latin typeface="Tomorrow SemiBold" pitchFamily="34" charset="0"/>
                <a:ea typeface="Tomorrow SemiBold" pitchFamily="34" charset="-122"/>
                <a:cs typeface="Tomorrow SemiBold" pitchFamily="34" charset="-120"/>
              </a:rPr>
              <a:t>Desarrollo Agrícola</a:t>
            </a:r>
            <a:endParaRPr lang="en-US" sz="1150" dirty="0"/>
          </a:p>
        </p:txBody>
      </p:sp>
      <p:sp>
        <p:nvSpPr>
          <p:cNvPr id="10" name="Text 6"/>
          <p:cNvSpPr/>
          <p:nvPr/>
        </p:nvSpPr>
        <p:spPr>
          <a:xfrm>
            <a:off x="617934" y="2426717"/>
            <a:ext cx="2065437" cy="72479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4000"/>
              </a:lnSpc>
              <a:buNone/>
            </a:pPr>
            <a:r>
              <a:rPr lang="en-US" sz="950" dirty="0">
                <a:solidFill>
                  <a:srgbClr val="61615C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Asistencia técnica de campo y manejo de labores culturales para optimizar rendimiento de parcelas de cacao.</a:t>
            </a:r>
            <a:endParaRPr lang="en-US" sz="950" dirty="0"/>
          </a:p>
        </p:txBody>
      </p:sp>
      <p:sp>
        <p:nvSpPr>
          <p:cNvPr id="11" name="Shape 7"/>
          <p:cNvSpPr/>
          <p:nvPr/>
        </p:nvSpPr>
        <p:spPr>
          <a:xfrm>
            <a:off x="2909813" y="1581671"/>
            <a:ext cx="2309068" cy="1691655"/>
          </a:xfrm>
          <a:prstGeom prst="roundRect">
            <a:avLst>
              <a:gd name="adj" fmla="val 1080"/>
            </a:avLst>
          </a:prstGeom>
          <a:solidFill>
            <a:srgbClr val="F0EAEA"/>
          </a:solidFill>
          <a:ln/>
        </p:spPr>
      </p:sp>
      <p:sp>
        <p:nvSpPr>
          <p:cNvPr id="12" name="Shape 8"/>
          <p:cNvSpPr/>
          <p:nvPr/>
        </p:nvSpPr>
        <p:spPr>
          <a:xfrm>
            <a:off x="3031629" y="1703487"/>
            <a:ext cx="365447" cy="365447"/>
          </a:xfrm>
          <a:prstGeom prst="ellipse">
            <a:avLst/>
          </a:prstGeom>
          <a:solidFill>
            <a:srgbClr val="1D1D1B"/>
          </a:solidFill>
          <a:ln/>
        </p:spPr>
      </p:sp>
      <p:pic>
        <p:nvPicPr>
          <p:cNvPr id="13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132088" y="1803946"/>
            <a:ext cx="164455" cy="164455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3031629" y="2173560"/>
            <a:ext cx="2065437" cy="1903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150" dirty="0">
                <a:solidFill>
                  <a:srgbClr val="61615C"/>
                </a:solidFill>
                <a:latin typeface="Tomorrow SemiBold" pitchFamily="34" charset="0"/>
                <a:ea typeface="Tomorrow SemiBold" pitchFamily="34" charset="-122"/>
                <a:cs typeface="Tomorrow SemiBold" pitchFamily="34" charset="-120"/>
              </a:rPr>
              <a:t>Soporte Organizacional</a:t>
            </a:r>
            <a:endParaRPr lang="en-US" sz="1150" dirty="0"/>
          </a:p>
        </p:txBody>
      </p:sp>
      <p:sp>
        <p:nvSpPr>
          <p:cNvPr id="15" name="Text 10"/>
          <p:cNvSpPr/>
          <p:nvPr/>
        </p:nvSpPr>
        <p:spPr>
          <a:xfrm>
            <a:off x="3031629" y="2426717"/>
            <a:ext cx="2065437" cy="72479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4000"/>
              </a:lnSpc>
              <a:buNone/>
            </a:pPr>
            <a:r>
              <a:rPr lang="en-US" sz="950" dirty="0">
                <a:solidFill>
                  <a:srgbClr val="61615C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Fortalecimiento de organizaciones y comunidades nativas con acompañamiento técnico especializado.</a:t>
            </a:r>
            <a:endParaRPr lang="en-US" sz="950" dirty="0"/>
          </a:p>
        </p:txBody>
      </p:sp>
      <p:sp>
        <p:nvSpPr>
          <p:cNvPr id="16" name="Shape 11"/>
          <p:cNvSpPr/>
          <p:nvPr/>
        </p:nvSpPr>
        <p:spPr>
          <a:xfrm>
            <a:off x="496119" y="3377952"/>
            <a:ext cx="4722763" cy="1329258"/>
          </a:xfrm>
          <a:prstGeom prst="roundRect">
            <a:avLst>
              <a:gd name="adj" fmla="val 1375"/>
            </a:avLst>
          </a:prstGeom>
          <a:solidFill>
            <a:srgbClr val="F0EAEA"/>
          </a:solidFill>
          <a:ln/>
        </p:spPr>
      </p:sp>
      <p:sp>
        <p:nvSpPr>
          <p:cNvPr id="17" name="Shape 12"/>
          <p:cNvSpPr/>
          <p:nvPr/>
        </p:nvSpPr>
        <p:spPr>
          <a:xfrm>
            <a:off x="617934" y="3499768"/>
            <a:ext cx="365447" cy="365447"/>
          </a:xfrm>
          <a:prstGeom prst="ellipse">
            <a:avLst/>
          </a:prstGeom>
          <a:solidFill>
            <a:srgbClr val="1D1D1B"/>
          </a:solidFill>
          <a:ln/>
        </p:spPr>
      </p:sp>
      <p:pic>
        <p:nvPicPr>
          <p:cNvPr id="18" name="Image 3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18393" y="3600227"/>
            <a:ext cx="164455" cy="164455"/>
          </a:xfrm>
          <a:prstGeom prst="rect">
            <a:avLst/>
          </a:prstGeom>
        </p:spPr>
      </p:pic>
      <p:sp>
        <p:nvSpPr>
          <p:cNvPr id="19" name="Text 13"/>
          <p:cNvSpPr/>
          <p:nvPr/>
        </p:nvSpPr>
        <p:spPr>
          <a:xfrm>
            <a:off x="617934" y="3969841"/>
            <a:ext cx="4479131" cy="1903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150" dirty="0">
                <a:solidFill>
                  <a:srgbClr val="61615C"/>
                </a:solidFill>
                <a:latin typeface="Tomorrow SemiBold" pitchFamily="34" charset="0"/>
                <a:ea typeface="Tomorrow SemiBold" pitchFamily="34" charset="-122"/>
                <a:cs typeface="Tomorrow SemiBold" pitchFamily="34" charset="-120"/>
              </a:rPr>
              <a:t>Gestión y Monitoreo</a:t>
            </a:r>
            <a:endParaRPr lang="en-US" sz="1150" dirty="0"/>
          </a:p>
        </p:txBody>
      </p:sp>
      <p:sp>
        <p:nvSpPr>
          <p:cNvPr id="20" name="Text 14"/>
          <p:cNvSpPr/>
          <p:nvPr/>
        </p:nvSpPr>
        <p:spPr>
          <a:xfrm>
            <a:off x="617934" y="4222998"/>
            <a:ext cx="4479131" cy="36239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4000"/>
              </a:lnSpc>
              <a:buNone/>
            </a:pPr>
            <a:r>
              <a:rPr lang="en-US" sz="950" dirty="0">
                <a:solidFill>
                  <a:srgbClr val="61615C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Seguimiento continuo de avances físicos y financieros para asegurar eficiencia en la ejecución presupuestal.</a:t>
            </a:r>
            <a:endParaRPr lang="en-US" sz="9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96119" y="717054"/>
            <a:ext cx="1426443" cy="215354"/>
          </a:xfrm>
          <a:prstGeom prst="roundRect">
            <a:avLst>
              <a:gd name="adj" fmla="val 7900"/>
            </a:avLst>
          </a:prstGeom>
          <a:noFill/>
          <a:ln w="4763">
            <a:solidFill>
              <a:srgbClr val="1D1D1B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81174" y="759544"/>
            <a:ext cx="1713533" cy="1303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96000"/>
              </a:lnSpc>
              <a:buNone/>
            </a:pPr>
            <a:r>
              <a:rPr lang="en-US" sz="850" dirty="0">
                <a:solidFill>
                  <a:srgbClr val="1D1D1B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IMPACTO TERRITORIAL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496119" y="989112"/>
            <a:ext cx="8151763" cy="442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750" dirty="0">
                <a:solidFill>
                  <a:srgbClr val="1D1D1B"/>
                </a:solidFill>
                <a:latin typeface="Tomorrow SemiBold" pitchFamily="34" charset="0"/>
                <a:ea typeface="Tomorrow SemiBold" pitchFamily="34" charset="-122"/>
                <a:cs typeface="Tomorrow SemiBold" pitchFamily="34" charset="-120"/>
              </a:rPr>
              <a:t>Ámbito e Impacto Social</a:t>
            </a:r>
            <a:endParaRPr lang="en-US" sz="2750" dirty="0"/>
          </a:p>
        </p:txBody>
      </p:sp>
      <p:sp>
        <p:nvSpPr>
          <p:cNvPr id="5" name="Text 3"/>
          <p:cNvSpPr/>
          <p:nvPr/>
        </p:nvSpPr>
        <p:spPr>
          <a:xfrm>
            <a:off x="496119" y="1715542"/>
            <a:ext cx="3987254" cy="4678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83000"/>
              </a:lnSpc>
              <a:buNone/>
            </a:pPr>
            <a:r>
              <a:rPr lang="en-US" sz="3650" dirty="0">
                <a:solidFill>
                  <a:srgbClr val="61615C"/>
                </a:solidFill>
                <a:latin typeface="Tomorrow SemiBold" pitchFamily="34" charset="0"/>
                <a:ea typeface="Tomorrow SemiBold" pitchFamily="34" charset="-122"/>
                <a:cs typeface="Tomorrow SemiBold" pitchFamily="34" charset="-120"/>
              </a:rPr>
              <a:t>1,008</a:t>
            </a:r>
            <a:endParaRPr lang="en-US" sz="3650" dirty="0"/>
          </a:p>
        </p:txBody>
      </p:sp>
      <p:sp>
        <p:nvSpPr>
          <p:cNvPr id="6" name="Text 4"/>
          <p:cNvSpPr/>
          <p:nvPr/>
        </p:nvSpPr>
        <p:spPr>
          <a:xfrm>
            <a:off x="496119" y="2360488"/>
            <a:ext cx="3987254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1350" dirty="0">
                <a:solidFill>
                  <a:srgbClr val="61615C"/>
                </a:solidFill>
                <a:latin typeface="Tomorrow SemiBold" pitchFamily="34" charset="0"/>
                <a:ea typeface="Tomorrow SemiBold" pitchFamily="34" charset="-122"/>
                <a:cs typeface="Tomorrow SemiBold" pitchFamily="34" charset="-120"/>
              </a:rPr>
              <a:t>Familias Beneficiarias</a:t>
            </a:r>
            <a:endParaRPr lang="en-US" sz="1350" dirty="0"/>
          </a:p>
        </p:txBody>
      </p:sp>
      <p:sp>
        <p:nvSpPr>
          <p:cNvPr id="7" name="Text 5"/>
          <p:cNvSpPr/>
          <p:nvPr/>
        </p:nvSpPr>
        <p:spPr>
          <a:xfrm>
            <a:off x="496119" y="2667000"/>
            <a:ext cx="3987254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33000"/>
              </a:lnSpc>
              <a:buNone/>
            </a:pPr>
            <a:r>
              <a:rPr lang="en-US" sz="1100" dirty="0">
                <a:solidFill>
                  <a:srgbClr val="61615C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Impacto directo en el tejido social y económico del distrito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4660553" y="1715542"/>
            <a:ext cx="3987329" cy="4678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83000"/>
              </a:lnSpc>
              <a:buNone/>
            </a:pPr>
            <a:r>
              <a:rPr lang="en-US" sz="3650" dirty="0">
                <a:solidFill>
                  <a:srgbClr val="61615C"/>
                </a:solidFill>
                <a:latin typeface="Tomorrow SemiBold" pitchFamily="34" charset="0"/>
                <a:ea typeface="Tomorrow SemiBold" pitchFamily="34" charset="-122"/>
                <a:cs typeface="Tomorrow SemiBold" pitchFamily="34" charset="-120"/>
              </a:rPr>
              <a:t>10</a:t>
            </a:r>
            <a:endParaRPr lang="en-US" sz="3650" dirty="0"/>
          </a:p>
        </p:txBody>
      </p:sp>
      <p:sp>
        <p:nvSpPr>
          <p:cNvPr id="9" name="Text 7"/>
          <p:cNvSpPr/>
          <p:nvPr/>
        </p:nvSpPr>
        <p:spPr>
          <a:xfrm>
            <a:off x="4660553" y="2360488"/>
            <a:ext cx="3987329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1350" dirty="0">
                <a:solidFill>
                  <a:srgbClr val="61615C"/>
                </a:solidFill>
                <a:latin typeface="Tomorrow SemiBold" pitchFamily="34" charset="0"/>
                <a:ea typeface="Tomorrow SemiBold" pitchFamily="34" charset="-122"/>
                <a:cs typeface="Tomorrow SemiBold" pitchFamily="34" charset="-120"/>
              </a:rPr>
              <a:t>Comunidades Nativas</a:t>
            </a:r>
            <a:endParaRPr lang="en-US" sz="1350" dirty="0"/>
          </a:p>
        </p:txBody>
      </p:sp>
      <p:sp>
        <p:nvSpPr>
          <p:cNvPr id="10" name="Text 8"/>
          <p:cNvSpPr/>
          <p:nvPr/>
        </p:nvSpPr>
        <p:spPr>
          <a:xfrm>
            <a:off x="4660553" y="2667000"/>
            <a:ext cx="3987329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33000"/>
              </a:lnSpc>
              <a:buNone/>
            </a:pPr>
            <a:r>
              <a:rPr lang="en-US" sz="1100" dirty="0">
                <a:solidFill>
                  <a:srgbClr val="61615C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Zonas de intervención priorizadas</a:t>
            </a:r>
            <a:endParaRPr lang="en-US" sz="1100" dirty="0"/>
          </a:p>
        </p:txBody>
      </p:sp>
      <p:sp>
        <p:nvSpPr>
          <p:cNvPr id="11" name="Text 9"/>
          <p:cNvSpPr/>
          <p:nvPr/>
        </p:nvSpPr>
        <p:spPr>
          <a:xfrm>
            <a:off x="496119" y="3248174"/>
            <a:ext cx="3987254" cy="4678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83000"/>
              </a:lnSpc>
              <a:buNone/>
            </a:pPr>
            <a:r>
              <a:rPr lang="en-US" sz="3650" dirty="0">
                <a:solidFill>
                  <a:srgbClr val="61615C"/>
                </a:solidFill>
                <a:latin typeface="Tomorrow SemiBold" pitchFamily="34" charset="0"/>
                <a:ea typeface="Tomorrow SemiBold" pitchFamily="34" charset="-122"/>
                <a:cs typeface="Tomorrow SemiBold" pitchFamily="34" charset="-120"/>
              </a:rPr>
              <a:t>33</a:t>
            </a:r>
            <a:endParaRPr lang="en-US" sz="3650" dirty="0"/>
          </a:p>
        </p:txBody>
      </p:sp>
      <p:sp>
        <p:nvSpPr>
          <p:cNvPr id="12" name="Text 10"/>
          <p:cNvSpPr/>
          <p:nvPr/>
        </p:nvSpPr>
        <p:spPr>
          <a:xfrm>
            <a:off x="496119" y="3893121"/>
            <a:ext cx="3987254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1350" dirty="0">
                <a:solidFill>
                  <a:srgbClr val="61615C"/>
                </a:solidFill>
                <a:latin typeface="Tomorrow SemiBold" pitchFamily="34" charset="0"/>
                <a:ea typeface="Tomorrow SemiBold" pitchFamily="34" charset="-122"/>
                <a:cs typeface="Tomorrow SemiBold" pitchFamily="34" charset="-120"/>
              </a:rPr>
              <a:t>Centros Poblados</a:t>
            </a:r>
            <a:endParaRPr lang="en-US" sz="1350" dirty="0"/>
          </a:p>
        </p:txBody>
      </p:sp>
      <p:sp>
        <p:nvSpPr>
          <p:cNvPr id="13" name="Text 11"/>
          <p:cNvSpPr/>
          <p:nvPr/>
        </p:nvSpPr>
        <p:spPr>
          <a:xfrm>
            <a:off x="496119" y="4199632"/>
            <a:ext cx="3987254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33000"/>
              </a:lnSpc>
              <a:buNone/>
            </a:pPr>
            <a:r>
              <a:rPr lang="en-US" sz="1100" dirty="0">
                <a:solidFill>
                  <a:srgbClr val="61615C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Cobertura territorial extensa</a:t>
            </a:r>
            <a:endParaRPr lang="en-US" sz="1100" dirty="0"/>
          </a:p>
        </p:txBody>
      </p:sp>
      <p:sp>
        <p:nvSpPr>
          <p:cNvPr id="14" name="Text 12"/>
          <p:cNvSpPr/>
          <p:nvPr/>
        </p:nvSpPr>
        <p:spPr>
          <a:xfrm>
            <a:off x="4660553" y="3248174"/>
            <a:ext cx="3987329" cy="4678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83000"/>
              </a:lnSpc>
              <a:buNone/>
            </a:pPr>
            <a:r>
              <a:rPr lang="en-US" sz="3650" dirty="0">
                <a:solidFill>
                  <a:srgbClr val="61615C"/>
                </a:solidFill>
                <a:latin typeface="Tomorrow SemiBold" pitchFamily="34" charset="0"/>
                <a:ea typeface="Tomorrow SemiBold" pitchFamily="34" charset="-122"/>
                <a:cs typeface="Tomorrow SemiBold" pitchFamily="34" charset="-120"/>
              </a:rPr>
              <a:t>02</a:t>
            </a:r>
            <a:endParaRPr lang="en-US" sz="3650" dirty="0"/>
          </a:p>
        </p:txBody>
      </p:sp>
      <p:sp>
        <p:nvSpPr>
          <p:cNvPr id="15" name="Text 13"/>
          <p:cNvSpPr/>
          <p:nvPr/>
        </p:nvSpPr>
        <p:spPr>
          <a:xfrm>
            <a:off x="4660553" y="3893121"/>
            <a:ext cx="3987329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1350" dirty="0">
                <a:solidFill>
                  <a:srgbClr val="61615C"/>
                </a:solidFill>
                <a:latin typeface="Tomorrow SemiBold" pitchFamily="34" charset="0"/>
                <a:ea typeface="Tomorrow SemiBold" pitchFamily="34" charset="-122"/>
                <a:cs typeface="Tomorrow SemiBold" pitchFamily="34" charset="-120"/>
              </a:rPr>
              <a:t>Organizaciones Productoras</a:t>
            </a:r>
            <a:endParaRPr lang="en-US" sz="1350" dirty="0"/>
          </a:p>
        </p:txBody>
      </p:sp>
      <p:sp>
        <p:nvSpPr>
          <p:cNvPr id="16" name="Text 14"/>
          <p:cNvSpPr/>
          <p:nvPr/>
        </p:nvSpPr>
        <p:spPr>
          <a:xfrm>
            <a:off x="4660553" y="4199632"/>
            <a:ext cx="3987329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33000"/>
              </a:lnSpc>
              <a:buNone/>
            </a:pPr>
            <a:r>
              <a:rPr lang="en-US" sz="1100" dirty="0">
                <a:solidFill>
                  <a:srgbClr val="61615C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Articulación institucional activa</a:t>
            </a:r>
            <a:endParaRPr lang="en-US" sz="11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96119" y="535930"/>
            <a:ext cx="1161008" cy="191839"/>
          </a:xfrm>
          <a:prstGeom prst="roundRect">
            <a:avLst>
              <a:gd name="adj" fmla="val 7898"/>
            </a:avLst>
          </a:prstGeom>
          <a:noFill/>
          <a:ln w="4763">
            <a:solidFill>
              <a:srgbClr val="1D1D1B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71872" y="573807"/>
            <a:ext cx="1466701" cy="11608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96000"/>
              </a:lnSpc>
              <a:buNone/>
            </a:pPr>
            <a:r>
              <a:rPr lang="en-US" sz="750" dirty="0">
                <a:solidFill>
                  <a:srgbClr val="1D1D1B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EQUIPO DE TRABAJO</a:t>
            </a:r>
            <a:endParaRPr lang="en-US" sz="750" dirty="0"/>
          </a:p>
        </p:txBody>
      </p:sp>
      <p:sp>
        <p:nvSpPr>
          <p:cNvPr id="4" name="Text 2"/>
          <p:cNvSpPr/>
          <p:nvPr/>
        </p:nvSpPr>
        <p:spPr>
          <a:xfrm>
            <a:off x="496119" y="772716"/>
            <a:ext cx="8151763" cy="39454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450" dirty="0">
                <a:solidFill>
                  <a:srgbClr val="1D1D1B"/>
                </a:solidFill>
                <a:latin typeface="Tomorrow SemiBold" pitchFamily="34" charset="0"/>
                <a:ea typeface="Tomorrow SemiBold" pitchFamily="34" charset="-122"/>
                <a:cs typeface="Tomorrow SemiBold" pitchFamily="34" charset="-120"/>
              </a:rPr>
              <a:t>Despliegue del Equipo Técnico</a:t>
            </a:r>
            <a:endParaRPr lang="en-US" sz="2450" dirty="0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6119" y="1501006"/>
            <a:ext cx="5190753" cy="2941365"/>
          </a:xfrm>
          <a:prstGeom prst="rect">
            <a:avLst/>
          </a:prstGeom>
        </p:spPr>
      </p:pic>
      <p:pic>
        <p:nvPicPr>
          <p:cNvPr id="6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999708" y="1462385"/>
            <a:ext cx="2652861" cy="1354485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6171754" y="2021235"/>
            <a:ext cx="189384" cy="23671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450" dirty="0">
                <a:solidFill>
                  <a:srgbClr val="61615C"/>
                </a:solidFill>
                <a:latin typeface="Tomorrow SemiBold" pitchFamily="34" charset="0"/>
                <a:ea typeface="Tomorrow SemiBold" pitchFamily="34" charset="-122"/>
                <a:cs typeface="Tomorrow SemiBold" pitchFamily="34" charset="-120"/>
              </a:rPr>
              <a:t>1</a:t>
            </a:r>
            <a:endParaRPr lang="en-US" sz="1450" dirty="0"/>
          </a:p>
        </p:txBody>
      </p:sp>
      <p:sp>
        <p:nvSpPr>
          <p:cNvPr id="8" name="Text 4"/>
          <p:cNvSpPr/>
          <p:nvPr/>
        </p:nvSpPr>
        <p:spPr>
          <a:xfrm>
            <a:off x="6631409" y="1602879"/>
            <a:ext cx="1880667" cy="19727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dirty="0">
                <a:solidFill>
                  <a:srgbClr val="61615C"/>
                </a:solidFill>
                <a:latin typeface="Tomorrow SemiBold" pitchFamily="34" charset="0"/>
                <a:ea typeface="Tomorrow SemiBold" pitchFamily="34" charset="-122"/>
                <a:cs typeface="Tomorrow SemiBold" pitchFamily="34" charset="-120"/>
              </a:rPr>
              <a:t>Técnicos de Campo — 6</a:t>
            </a:r>
            <a:endParaRPr lang="en-US" sz="1200" dirty="0"/>
          </a:p>
        </p:txBody>
      </p:sp>
      <p:sp>
        <p:nvSpPr>
          <p:cNvPr id="9" name="Text 5"/>
          <p:cNvSpPr/>
          <p:nvPr/>
        </p:nvSpPr>
        <p:spPr>
          <a:xfrm>
            <a:off x="6631409" y="1912590"/>
            <a:ext cx="1880667" cy="76378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6000"/>
              </a:lnSpc>
              <a:buNone/>
            </a:pPr>
            <a:r>
              <a:rPr lang="en-US" sz="950" dirty="0">
                <a:solidFill>
                  <a:srgbClr val="61615C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Asistencia técnica agropecuaria en parcelas. </a:t>
            </a:r>
            <a:endParaRPr lang="en-US" sz="950" dirty="0"/>
          </a:p>
        </p:txBody>
      </p:sp>
      <p:pic>
        <p:nvPicPr>
          <p:cNvPr id="10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999708" y="2929310"/>
            <a:ext cx="2652861" cy="1551756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6171754" y="3586832"/>
            <a:ext cx="189384" cy="23671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450" dirty="0">
                <a:solidFill>
                  <a:srgbClr val="61615C"/>
                </a:solidFill>
                <a:latin typeface="Tomorrow SemiBold" pitchFamily="34" charset="0"/>
                <a:ea typeface="Tomorrow SemiBold" pitchFamily="34" charset="-122"/>
                <a:cs typeface="Tomorrow SemiBold" pitchFamily="34" charset="-120"/>
              </a:rPr>
              <a:t>2</a:t>
            </a:r>
            <a:endParaRPr lang="en-US" sz="1450" dirty="0"/>
          </a:p>
        </p:txBody>
      </p:sp>
      <p:sp>
        <p:nvSpPr>
          <p:cNvPr id="12" name="Text 7"/>
          <p:cNvSpPr/>
          <p:nvPr/>
        </p:nvSpPr>
        <p:spPr>
          <a:xfrm>
            <a:off x="6631409" y="3069803"/>
            <a:ext cx="1880667" cy="39454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dirty="0" err="1">
                <a:solidFill>
                  <a:srgbClr val="61615C"/>
                </a:solidFill>
                <a:latin typeface="Tomorrow SemiBold" pitchFamily="34" charset="0"/>
                <a:ea typeface="Tomorrow SemiBold" pitchFamily="34" charset="-122"/>
                <a:cs typeface="Tomorrow SemiBold" pitchFamily="34" charset="-120"/>
              </a:rPr>
              <a:t>Especialistas</a:t>
            </a:r>
            <a:r>
              <a:rPr lang="en-US" sz="1200" dirty="0">
                <a:solidFill>
                  <a:srgbClr val="61615C"/>
                </a:solidFill>
                <a:latin typeface="Tomorrow SemiBold" pitchFamily="34" charset="0"/>
                <a:ea typeface="Tomorrow SemiBold" pitchFamily="34" charset="-122"/>
                <a:cs typeface="Tomorrow SemiBold" pitchFamily="34" charset="-120"/>
              </a:rPr>
              <a:t> De Cacao — 3</a:t>
            </a:r>
            <a:endParaRPr lang="en-US" sz="1200" dirty="0"/>
          </a:p>
        </p:txBody>
      </p:sp>
      <p:sp>
        <p:nvSpPr>
          <p:cNvPr id="13" name="Text 8"/>
          <p:cNvSpPr/>
          <p:nvPr/>
        </p:nvSpPr>
        <p:spPr>
          <a:xfrm>
            <a:off x="6631409" y="3576786"/>
            <a:ext cx="1880667" cy="76378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6000"/>
              </a:lnSpc>
              <a:buNone/>
            </a:pPr>
            <a:r>
              <a:rPr lang="en-US" sz="950" dirty="0">
                <a:solidFill>
                  <a:srgbClr val="61615C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Supervisión de macro-zonas, transferencia metodológica, recopilación de datos y cumplimiento de metas.</a:t>
            </a:r>
            <a:endParaRPr lang="en-US" sz="9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3429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3925119" y="395883"/>
            <a:ext cx="646658" cy="195114"/>
          </a:xfrm>
          <a:prstGeom prst="roundRect">
            <a:avLst>
              <a:gd name="adj" fmla="val 7902"/>
            </a:avLst>
          </a:prstGeom>
          <a:noFill/>
          <a:ln w="4763">
            <a:solidFill>
              <a:srgbClr val="1D1D1B"/>
            </a:solidFill>
            <a:prstDash val="solid"/>
          </a:ln>
        </p:spPr>
      </p:sp>
      <p:sp>
        <p:nvSpPr>
          <p:cNvPr id="4" name="Text 1"/>
          <p:cNvSpPr/>
          <p:nvPr/>
        </p:nvSpPr>
        <p:spPr>
          <a:xfrm>
            <a:off x="4002137" y="434355"/>
            <a:ext cx="949821" cy="1181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96000"/>
              </a:lnSpc>
              <a:buNone/>
            </a:pPr>
            <a:r>
              <a:rPr lang="en-US" sz="800" dirty="0">
                <a:solidFill>
                  <a:srgbClr val="1D1D1B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POA 2026</a:t>
            </a:r>
            <a:endParaRPr lang="en-US" sz="800" dirty="0"/>
          </a:p>
        </p:txBody>
      </p:sp>
      <p:sp>
        <p:nvSpPr>
          <p:cNvPr id="5" name="Text 2"/>
          <p:cNvSpPr/>
          <p:nvPr/>
        </p:nvSpPr>
        <p:spPr>
          <a:xfrm>
            <a:off x="3925119" y="637505"/>
            <a:ext cx="4722763" cy="8029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500" dirty="0">
                <a:solidFill>
                  <a:srgbClr val="1D1D1B"/>
                </a:solidFill>
                <a:latin typeface="Tomorrow SemiBold" pitchFamily="34" charset="0"/>
                <a:ea typeface="Tomorrow SemiBold" pitchFamily="34" charset="-122"/>
                <a:cs typeface="Tomorrow SemiBold" pitchFamily="34" charset="-120"/>
              </a:rPr>
              <a:t>Metas y Actividades Principales</a:t>
            </a:r>
            <a:endParaRPr lang="en-US" sz="2500" dirty="0"/>
          </a:p>
        </p:txBody>
      </p:sp>
      <p:sp>
        <p:nvSpPr>
          <p:cNvPr id="6" name="Shape 3"/>
          <p:cNvSpPr/>
          <p:nvPr/>
        </p:nvSpPr>
        <p:spPr>
          <a:xfrm>
            <a:off x="3925119" y="1615008"/>
            <a:ext cx="289024" cy="289024"/>
          </a:xfrm>
          <a:prstGeom prst="roundRect">
            <a:avLst>
              <a:gd name="adj" fmla="val 6668"/>
            </a:avLst>
          </a:prstGeom>
          <a:solidFill>
            <a:srgbClr val="F0EAEA"/>
          </a:solidFill>
          <a:ln/>
        </p:spPr>
      </p:sp>
      <p:sp>
        <p:nvSpPr>
          <p:cNvPr id="7" name="Text 4"/>
          <p:cNvSpPr/>
          <p:nvPr/>
        </p:nvSpPr>
        <p:spPr>
          <a:xfrm>
            <a:off x="3973302" y="1639081"/>
            <a:ext cx="192658" cy="24087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500" dirty="0">
                <a:solidFill>
                  <a:srgbClr val="61615C"/>
                </a:solidFill>
                <a:latin typeface="Tomorrow SemiBold" pitchFamily="34" charset="0"/>
                <a:ea typeface="Tomorrow SemiBold" pitchFamily="34" charset="-122"/>
                <a:cs typeface="Tomorrow SemiBold" pitchFamily="34" charset="-120"/>
              </a:rPr>
              <a:t>1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4330526" y="1659136"/>
            <a:ext cx="4317355" cy="2006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50" dirty="0">
                <a:solidFill>
                  <a:srgbClr val="61615C"/>
                </a:solidFill>
                <a:latin typeface="Tomorrow SemiBold" pitchFamily="34" charset="0"/>
                <a:ea typeface="Tomorrow SemiBold" pitchFamily="34" charset="-122"/>
                <a:cs typeface="Tomorrow SemiBold" pitchFamily="34" charset="-120"/>
              </a:rPr>
              <a:t>Escuelas de Campo (ECA)</a:t>
            </a:r>
            <a:endParaRPr lang="en-US" sz="1250" dirty="0"/>
          </a:p>
        </p:txBody>
      </p:sp>
      <p:sp>
        <p:nvSpPr>
          <p:cNvPr id="9" name="Text 6"/>
          <p:cNvSpPr/>
          <p:nvPr/>
        </p:nvSpPr>
        <p:spPr>
          <a:xfrm>
            <a:off x="4330526" y="1929631"/>
            <a:ext cx="4317355" cy="39186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7000"/>
              </a:lnSpc>
              <a:buNone/>
            </a:pPr>
            <a:r>
              <a:rPr lang="en-US" sz="1000" dirty="0">
                <a:solidFill>
                  <a:srgbClr val="61615C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378 </a:t>
            </a:r>
            <a:r>
              <a:rPr lang="en-US" sz="1000" dirty="0" err="1">
                <a:solidFill>
                  <a:srgbClr val="61615C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Sesiones</a:t>
            </a:r>
            <a:r>
              <a:rPr lang="en-US" sz="1000" dirty="0">
                <a:solidFill>
                  <a:srgbClr val="61615C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 prácticas para fortalecer capacidades de agricultores locales.</a:t>
            </a:r>
            <a:endParaRPr lang="en-US" sz="1000" dirty="0"/>
          </a:p>
        </p:txBody>
      </p:sp>
      <p:sp>
        <p:nvSpPr>
          <p:cNvPr id="10" name="Shape 7"/>
          <p:cNvSpPr/>
          <p:nvPr/>
        </p:nvSpPr>
        <p:spPr>
          <a:xfrm>
            <a:off x="3925119" y="2554337"/>
            <a:ext cx="289024" cy="289024"/>
          </a:xfrm>
          <a:prstGeom prst="roundRect">
            <a:avLst>
              <a:gd name="adj" fmla="val 6668"/>
            </a:avLst>
          </a:prstGeom>
          <a:solidFill>
            <a:srgbClr val="F0EAEA"/>
          </a:solidFill>
          <a:ln/>
        </p:spPr>
      </p:sp>
      <p:sp>
        <p:nvSpPr>
          <p:cNvPr id="11" name="Text 8"/>
          <p:cNvSpPr/>
          <p:nvPr/>
        </p:nvSpPr>
        <p:spPr>
          <a:xfrm>
            <a:off x="3973302" y="2578410"/>
            <a:ext cx="192658" cy="24087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500" dirty="0">
                <a:solidFill>
                  <a:srgbClr val="61615C"/>
                </a:solidFill>
                <a:latin typeface="Tomorrow SemiBold" pitchFamily="34" charset="0"/>
                <a:ea typeface="Tomorrow SemiBold" pitchFamily="34" charset="-122"/>
                <a:cs typeface="Tomorrow SemiBold" pitchFamily="34" charset="-120"/>
              </a:rPr>
              <a:t>2</a:t>
            </a:r>
            <a:endParaRPr lang="en-US" sz="1500" dirty="0"/>
          </a:p>
        </p:txBody>
      </p:sp>
      <p:sp>
        <p:nvSpPr>
          <p:cNvPr id="12" name="Text 9"/>
          <p:cNvSpPr/>
          <p:nvPr/>
        </p:nvSpPr>
        <p:spPr>
          <a:xfrm>
            <a:off x="4330526" y="2598465"/>
            <a:ext cx="4317355" cy="2006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50" dirty="0">
                <a:solidFill>
                  <a:srgbClr val="61615C"/>
                </a:solidFill>
                <a:latin typeface="Tomorrow SemiBold" pitchFamily="34" charset="0"/>
                <a:ea typeface="Tomorrow SemiBold" pitchFamily="34" charset="-122"/>
                <a:cs typeface="Tomorrow SemiBold" pitchFamily="34" charset="-120"/>
              </a:rPr>
              <a:t>Asistencia Técnica Integral</a:t>
            </a:r>
            <a:endParaRPr lang="en-US" sz="1250" dirty="0"/>
          </a:p>
        </p:txBody>
      </p:sp>
      <p:sp>
        <p:nvSpPr>
          <p:cNvPr id="13" name="Text 10"/>
          <p:cNvSpPr/>
          <p:nvPr/>
        </p:nvSpPr>
        <p:spPr>
          <a:xfrm>
            <a:off x="4330526" y="2868960"/>
            <a:ext cx="4317355" cy="1959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7000"/>
              </a:lnSpc>
              <a:buNone/>
            </a:pPr>
            <a:r>
              <a:rPr lang="en-US" sz="1000" dirty="0">
                <a:solidFill>
                  <a:srgbClr val="61615C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4032 Visitas a fincas: monitoreo de plagas, fertilización y podas.</a:t>
            </a:r>
            <a:endParaRPr lang="en-US" sz="1000" dirty="0"/>
          </a:p>
        </p:txBody>
      </p:sp>
      <p:sp>
        <p:nvSpPr>
          <p:cNvPr id="14" name="Shape 11"/>
          <p:cNvSpPr/>
          <p:nvPr/>
        </p:nvSpPr>
        <p:spPr>
          <a:xfrm>
            <a:off x="3925119" y="3297734"/>
            <a:ext cx="289024" cy="289024"/>
          </a:xfrm>
          <a:prstGeom prst="roundRect">
            <a:avLst>
              <a:gd name="adj" fmla="val 6668"/>
            </a:avLst>
          </a:prstGeom>
          <a:solidFill>
            <a:srgbClr val="F0EAEA"/>
          </a:solidFill>
          <a:ln/>
        </p:spPr>
      </p:sp>
      <p:sp>
        <p:nvSpPr>
          <p:cNvPr id="15" name="Text 12"/>
          <p:cNvSpPr/>
          <p:nvPr/>
        </p:nvSpPr>
        <p:spPr>
          <a:xfrm>
            <a:off x="3973302" y="3321807"/>
            <a:ext cx="192658" cy="24087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500" dirty="0">
                <a:solidFill>
                  <a:srgbClr val="61615C"/>
                </a:solidFill>
                <a:latin typeface="Tomorrow SemiBold" pitchFamily="34" charset="0"/>
                <a:ea typeface="Tomorrow SemiBold" pitchFamily="34" charset="-122"/>
                <a:cs typeface="Tomorrow SemiBold" pitchFamily="34" charset="-120"/>
              </a:rPr>
              <a:t>3</a:t>
            </a:r>
            <a:endParaRPr lang="en-US" sz="1500" dirty="0"/>
          </a:p>
        </p:txBody>
      </p:sp>
      <p:sp>
        <p:nvSpPr>
          <p:cNvPr id="16" name="Text 13"/>
          <p:cNvSpPr/>
          <p:nvPr/>
        </p:nvSpPr>
        <p:spPr>
          <a:xfrm>
            <a:off x="4330526" y="3341861"/>
            <a:ext cx="4317355" cy="2006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50" dirty="0">
                <a:solidFill>
                  <a:srgbClr val="61615C"/>
                </a:solidFill>
                <a:latin typeface="Tomorrow SemiBold" pitchFamily="34" charset="0"/>
                <a:ea typeface="Tomorrow SemiBold" pitchFamily="34" charset="-122"/>
                <a:cs typeface="Tomorrow SemiBold" pitchFamily="34" charset="-120"/>
              </a:rPr>
              <a:t>Sostenibilidad Ambiental</a:t>
            </a:r>
            <a:endParaRPr lang="en-US" sz="1250" dirty="0"/>
          </a:p>
        </p:txBody>
      </p:sp>
      <p:sp>
        <p:nvSpPr>
          <p:cNvPr id="17" name="Text 14"/>
          <p:cNvSpPr/>
          <p:nvPr/>
        </p:nvSpPr>
        <p:spPr>
          <a:xfrm>
            <a:off x="4330526" y="3612356"/>
            <a:ext cx="4317355" cy="1959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7000"/>
              </a:lnSpc>
              <a:buNone/>
            </a:pPr>
            <a:r>
              <a:rPr lang="en-US" sz="1000" dirty="0">
                <a:solidFill>
                  <a:srgbClr val="61615C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Prácticas ecológicas y manejo de residuos agrícolas.</a:t>
            </a:r>
            <a:endParaRPr lang="en-US" sz="1000" dirty="0"/>
          </a:p>
        </p:txBody>
      </p:sp>
      <p:sp>
        <p:nvSpPr>
          <p:cNvPr id="18" name="Shape 15"/>
          <p:cNvSpPr/>
          <p:nvPr/>
        </p:nvSpPr>
        <p:spPr>
          <a:xfrm>
            <a:off x="3925119" y="4041130"/>
            <a:ext cx="289024" cy="289024"/>
          </a:xfrm>
          <a:prstGeom prst="roundRect">
            <a:avLst>
              <a:gd name="adj" fmla="val 6668"/>
            </a:avLst>
          </a:prstGeom>
          <a:solidFill>
            <a:srgbClr val="F0EAEA"/>
          </a:solidFill>
          <a:ln/>
        </p:spPr>
      </p:sp>
      <p:sp>
        <p:nvSpPr>
          <p:cNvPr id="19" name="Text 16"/>
          <p:cNvSpPr/>
          <p:nvPr/>
        </p:nvSpPr>
        <p:spPr>
          <a:xfrm>
            <a:off x="3973302" y="4065203"/>
            <a:ext cx="192658" cy="24087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500" dirty="0">
                <a:solidFill>
                  <a:srgbClr val="61615C"/>
                </a:solidFill>
                <a:latin typeface="Tomorrow SemiBold" pitchFamily="34" charset="0"/>
                <a:ea typeface="Tomorrow SemiBold" pitchFamily="34" charset="-122"/>
                <a:cs typeface="Tomorrow SemiBold" pitchFamily="34" charset="-120"/>
              </a:rPr>
              <a:t>4</a:t>
            </a:r>
            <a:endParaRPr lang="en-US" sz="1500" dirty="0"/>
          </a:p>
        </p:txBody>
      </p:sp>
      <p:sp>
        <p:nvSpPr>
          <p:cNvPr id="20" name="Text 17"/>
          <p:cNvSpPr/>
          <p:nvPr/>
        </p:nvSpPr>
        <p:spPr>
          <a:xfrm>
            <a:off x="4330526" y="4085258"/>
            <a:ext cx="4317355" cy="2006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50" dirty="0">
                <a:solidFill>
                  <a:srgbClr val="61615C"/>
                </a:solidFill>
                <a:latin typeface="Tomorrow SemiBold" pitchFamily="34" charset="0"/>
                <a:ea typeface="Tomorrow SemiBold" pitchFamily="34" charset="-122"/>
                <a:cs typeface="Tomorrow SemiBold" pitchFamily="34" charset="-120"/>
              </a:rPr>
              <a:t>Módulos de Beneficio</a:t>
            </a:r>
            <a:endParaRPr lang="en-US" sz="1250" dirty="0"/>
          </a:p>
        </p:txBody>
      </p:sp>
      <p:sp>
        <p:nvSpPr>
          <p:cNvPr id="21" name="Text 18"/>
          <p:cNvSpPr/>
          <p:nvPr/>
        </p:nvSpPr>
        <p:spPr>
          <a:xfrm>
            <a:off x="4330526" y="4355753"/>
            <a:ext cx="4317355" cy="39186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7000"/>
              </a:lnSpc>
              <a:buNone/>
            </a:pPr>
            <a:r>
              <a:rPr lang="en-US" sz="1000" dirty="0">
                <a:solidFill>
                  <a:srgbClr val="61615C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Infraestructura postcosecha para garantizar calidad y aroma del cacao.</a:t>
            </a:r>
            <a:endParaRPr lang="en-US" sz="1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C06A9B83-7415-F729-4338-377AFE940AF5}"/>
              </a:ext>
            </a:extLst>
          </p:cNvPr>
          <p:cNvSpPr txBox="1"/>
          <p:nvPr/>
        </p:nvSpPr>
        <p:spPr>
          <a:xfrm>
            <a:off x="261029" y="397357"/>
            <a:ext cx="85312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b="1" dirty="0"/>
              <a:t>01</a:t>
            </a:r>
            <a:r>
              <a:rPr lang="es-PE" dirty="0"/>
              <a:t> </a:t>
            </a:r>
            <a:r>
              <a:rPr lang="es-ES" b="1" dirty="0">
                <a:latin typeface="Albertus Extra Bold" panose="020E0802040304020204" pitchFamily="34" charset="0"/>
              </a:rPr>
              <a:t>LABORATORIO DE CONTROL DE CALIDAD DE CACAO, DERIVADOS Y SUBPRODUCTOS DE USO COMÚN</a:t>
            </a:r>
            <a:endParaRPr lang="es-PE" b="1" dirty="0">
              <a:latin typeface="Albertus Extra Bold" panose="020E0802040304020204" pitchFamily="34" charset="0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2CD339BC-DB39-442A-C4A2-B142C55247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3086" y="1079855"/>
            <a:ext cx="7237828" cy="3947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8648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96119" y="435843"/>
            <a:ext cx="1417960" cy="195114"/>
          </a:xfrm>
          <a:prstGeom prst="roundRect">
            <a:avLst>
              <a:gd name="adj" fmla="val 7902"/>
            </a:avLst>
          </a:prstGeom>
          <a:noFill/>
          <a:ln w="4763">
            <a:solidFill>
              <a:srgbClr val="1D1D1B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73137" y="474315"/>
            <a:ext cx="1721123" cy="1181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96000"/>
              </a:lnSpc>
              <a:buNone/>
            </a:pPr>
            <a:r>
              <a:rPr lang="en-US" sz="800" dirty="0">
                <a:solidFill>
                  <a:srgbClr val="1D1D1B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RECURSOS FINANCIEROS</a:t>
            </a:r>
            <a:endParaRPr lang="en-US" sz="800" dirty="0"/>
          </a:p>
        </p:txBody>
      </p:sp>
      <p:sp>
        <p:nvSpPr>
          <p:cNvPr id="4" name="Text 2"/>
          <p:cNvSpPr/>
          <p:nvPr/>
        </p:nvSpPr>
        <p:spPr>
          <a:xfrm>
            <a:off x="496119" y="677466"/>
            <a:ext cx="8151763" cy="4014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500" dirty="0">
                <a:solidFill>
                  <a:srgbClr val="1D1D1B"/>
                </a:solidFill>
                <a:latin typeface="Tomorrow SemiBold" pitchFamily="34" charset="0"/>
                <a:ea typeface="Tomorrow SemiBold" pitchFamily="34" charset="-122"/>
                <a:cs typeface="Tomorrow SemiBold" pitchFamily="34" charset="-120"/>
              </a:rPr>
              <a:t>Financiamiento del Proyecto</a:t>
            </a:r>
            <a:endParaRPr lang="en-US" sz="2500" dirty="0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6119" y="1510382"/>
            <a:ext cx="5188893" cy="2940323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6003206" y="1369888"/>
            <a:ext cx="2649364" cy="2006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50" dirty="0">
                <a:solidFill>
                  <a:srgbClr val="1D1D1B"/>
                </a:solidFill>
                <a:latin typeface="Tomorrow SemiBold" pitchFamily="34" charset="0"/>
                <a:ea typeface="Tomorrow SemiBold" pitchFamily="34" charset="-122"/>
                <a:cs typeface="Tomorrow SemiBold" pitchFamily="34" charset="-120"/>
              </a:rPr>
              <a:t>Presupuesto Total POA 2026</a:t>
            </a:r>
            <a:endParaRPr lang="en-US" sz="1250" dirty="0"/>
          </a:p>
        </p:txBody>
      </p:sp>
      <p:sp>
        <p:nvSpPr>
          <p:cNvPr id="7" name="Text 4"/>
          <p:cNvSpPr/>
          <p:nvPr/>
        </p:nvSpPr>
        <p:spPr>
          <a:xfrm>
            <a:off x="6003206" y="1686967"/>
            <a:ext cx="2649364" cy="11080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3450" dirty="0">
                <a:solidFill>
                  <a:srgbClr val="1D1D1B"/>
                </a:solidFill>
                <a:latin typeface="Tomorrow SemiBold" pitchFamily="34" charset="0"/>
                <a:ea typeface="Tomorrow SemiBold" pitchFamily="34" charset="-122"/>
                <a:cs typeface="Tomorrow SemiBold" pitchFamily="34" charset="-120"/>
              </a:rPr>
              <a:t>S/. 912,168.92</a:t>
            </a:r>
            <a:endParaRPr lang="en-US" sz="3450" dirty="0"/>
          </a:p>
        </p:txBody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988918" y="2911673"/>
            <a:ext cx="2663651" cy="737518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6160219" y="2925961"/>
            <a:ext cx="2492350" cy="2006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50" dirty="0">
                <a:solidFill>
                  <a:srgbClr val="61615C"/>
                </a:solidFill>
                <a:latin typeface="Tomorrow SemiBold" pitchFamily="34" charset="0"/>
                <a:ea typeface="Tomorrow SemiBold" pitchFamily="34" charset="-122"/>
                <a:cs typeface="Tomorrow SemiBold" pitchFamily="34" charset="-120"/>
              </a:rPr>
              <a:t>Fuente de Financiamiento</a:t>
            </a:r>
            <a:endParaRPr lang="en-US" sz="1250" dirty="0"/>
          </a:p>
        </p:txBody>
      </p:sp>
      <p:sp>
        <p:nvSpPr>
          <p:cNvPr id="10" name="Text 6"/>
          <p:cNvSpPr/>
          <p:nvPr/>
        </p:nvSpPr>
        <p:spPr>
          <a:xfrm>
            <a:off x="6160219" y="3243039"/>
            <a:ext cx="2492350" cy="39186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7000"/>
              </a:lnSpc>
              <a:buNone/>
            </a:pPr>
            <a:r>
              <a:rPr lang="en-US" sz="1000" dirty="0">
                <a:solidFill>
                  <a:srgbClr val="61615C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Donaciones y Transferencias — Transferencia Financiera de </a:t>
            </a:r>
            <a:r>
              <a:rPr lang="en-US" sz="1000" b="1" dirty="0">
                <a:solidFill>
                  <a:srgbClr val="61615C"/>
                </a:solidFill>
                <a:latin typeface="Tomorrow Bold" pitchFamily="34" charset="0"/>
                <a:ea typeface="Tomorrow Bold" pitchFamily="34" charset="-122"/>
                <a:cs typeface="Tomorrow Bold" pitchFamily="34" charset="-120"/>
              </a:rPr>
              <a:t>DEVIDA</a:t>
            </a:r>
            <a:endParaRPr lang="en-US" sz="1000" dirty="0"/>
          </a:p>
        </p:txBody>
      </p:sp>
      <p:pic>
        <p:nvPicPr>
          <p:cNvPr id="11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988918" y="3853458"/>
            <a:ext cx="2663651" cy="737518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6160219" y="3867745"/>
            <a:ext cx="2492350" cy="2006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50" dirty="0">
                <a:solidFill>
                  <a:srgbClr val="61615C"/>
                </a:solidFill>
                <a:latin typeface="Tomorrow SemiBold" pitchFamily="34" charset="0"/>
                <a:ea typeface="Tomorrow SemiBold" pitchFamily="34" charset="-122"/>
                <a:cs typeface="Tomorrow SemiBold" pitchFamily="34" charset="-120"/>
              </a:rPr>
              <a:t>Modalidad de Ejecución</a:t>
            </a:r>
            <a:endParaRPr lang="en-US" sz="1250" dirty="0"/>
          </a:p>
        </p:txBody>
      </p:sp>
      <p:sp>
        <p:nvSpPr>
          <p:cNvPr id="13" name="Text 8"/>
          <p:cNvSpPr/>
          <p:nvPr/>
        </p:nvSpPr>
        <p:spPr>
          <a:xfrm>
            <a:off x="6160219" y="4184824"/>
            <a:ext cx="2492350" cy="39186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7000"/>
              </a:lnSpc>
              <a:buNone/>
            </a:pPr>
            <a:r>
              <a:rPr lang="en-US" sz="1000" dirty="0">
                <a:solidFill>
                  <a:srgbClr val="61615C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Administración Directa por la Municipalidad Provincial de Satipo</a:t>
            </a:r>
            <a:endParaRPr lang="en-US" sz="1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93664" y="86140"/>
            <a:ext cx="762000" cy="195114"/>
          </a:xfrm>
          <a:prstGeom prst="roundRect">
            <a:avLst>
              <a:gd name="adj" fmla="val 7902"/>
            </a:avLst>
          </a:prstGeom>
          <a:noFill/>
          <a:ln w="4763">
            <a:solidFill>
              <a:srgbClr val="1D1D1B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249580" y="143898"/>
            <a:ext cx="1065163" cy="1181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96000"/>
              </a:lnSpc>
              <a:buNone/>
            </a:pPr>
            <a:r>
              <a:rPr lang="en-US" sz="800" dirty="0">
                <a:solidFill>
                  <a:srgbClr val="1D1D1B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JUNIO 2026</a:t>
            </a:r>
            <a:endParaRPr lang="en-US" sz="800" dirty="0"/>
          </a:p>
        </p:txBody>
      </p:sp>
      <p:sp>
        <p:nvSpPr>
          <p:cNvPr id="4" name="Text 2"/>
          <p:cNvSpPr/>
          <p:nvPr/>
        </p:nvSpPr>
        <p:spPr>
          <a:xfrm>
            <a:off x="249580" y="1486533"/>
            <a:ext cx="2437349" cy="177013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2500" dirty="0">
                <a:solidFill>
                  <a:srgbClr val="1D1D1B"/>
                </a:solidFill>
                <a:latin typeface="Tomorrow SemiBold" pitchFamily="34" charset="0"/>
                <a:ea typeface="Tomorrow SemiBold" pitchFamily="34" charset="-122"/>
                <a:cs typeface="Tomorrow SemiBold" pitchFamily="34" charset="-120"/>
              </a:rPr>
              <a:t>Ejecución Presupuestal: Coordinación del Proyecto</a:t>
            </a:r>
            <a:endParaRPr lang="en-US" sz="2500" dirty="0"/>
          </a:p>
        </p:txBody>
      </p:sp>
      <p:graphicFrame>
        <p:nvGraphicFramePr>
          <p:cNvPr id="45" name="Tabla 44">
            <a:extLst>
              <a:ext uri="{FF2B5EF4-FFF2-40B4-BE49-F238E27FC236}">
                <a16:creationId xmlns:a16="http://schemas.microsoft.com/office/drawing/2014/main" id="{23B7F065-2069-F325-F73A-596114D4442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07283504"/>
              </p:ext>
            </p:extLst>
          </p:nvPr>
        </p:nvGraphicFramePr>
        <p:xfrm>
          <a:off x="3357755" y="50119"/>
          <a:ext cx="5170549" cy="5043262"/>
        </p:xfrm>
        <a:graphic>
          <a:graphicData uri="http://schemas.openxmlformats.org/drawingml/2006/table">
            <a:tbl>
              <a:tblPr/>
              <a:tblGrid>
                <a:gridCol w="379749">
                  <a:extLst>
                    <a:ext uri="{9D8B030D-6E8A-4147-A177-3AD203B41FA5}">
                      <a16:colId xmlns:a16="http://schemas.microsoft.com/office/drawing/2014/main" val="3520204581"/>
                    </a:ext>
                  </a:extLst>
                </a:gridCol>
                <a:gridCol w="1801949">
                  <a:extLst>
                    <a:ext uri="{9D8B030D-6E8A-4147-A177-3AD203B41FA5}">
                      <a16:colId xmlns:a16="http://schemas.microsoft.com/office/drawing/2014/main" val="236533904"/>
                    </a:ext>
                  </a:extLst>
                </a:gridCol>
                <a:gridCol w="625470">
                  <a:extLst>
                    <a:ext uri="{9D8B030D-6E8A-4147-A177-3AD203B41FA5}">
                      <a16:colId xmlns:a16="http://schemas.microsoft.com/office/drawing/2014/main" val="1848186222"/>
                    </a:ext>
                  </a:extLst>
                </a:gridCol>
                <a:gridCol w="364858">
                  <a:extLst>
                    <a:ext uri="{9D8B030D-6E8A-4147-A177-3AD203B41FA5}">
                      <a16:colId xmlns:a16="http://schemas.microsoft.com/office/drawing/2014/main" val="343843204"/>
                    </a:ext>
                  </a:extLst>
                </a:gridCol>
                <a:gridCol w="320181">
                  <a:extLst>
                    <a:ext uri="{9D8B030D-6E8A-4147-A177-3AD203B41FA5}">
                      <a16:colId xmlns:a16="http://schemas.microsoft.com/office/drawing/2014/main" val="2970681856"/>
                    </a:ext>
                  </a:extLst>
                </a:gridCol>
                <a:gridCol w="349965">
                  <a:extLst>
                    <a:ext uri="{9D8B030D-6E8A-4147-A177-3AD203B41FA5}">
                      <a16:colId xmlns:a16="http://schemas.microsoft.com/office/drawing/2014/main" val="87730971"/>
                    </a:ext>
                  </a:extLst>
                </a:gridCol>
                <a:gridCol w="416979">
                  <a:extLst>
                    <a:ext uri="{9D8B030D-6E8A-4147-A177-3AD203B41FA5}">
                      <a16:colId xmlns:a16="http://schemas.microsoft.com/office/drawing/2014/main" val="261493369"/>
                    </a:ext>
                  </a:extLst>
                </a:gridCol>
                <a:gridCol w="364858">
                  <a:extLst>
                    <a:ext uri="{9D8B030D-6E8A-4147-A177-3AD203B41FA5}">
                      <a16:colId xmlns:a16="http://schemas.microsoft.com/office/drawing/2014/main" val="3427614556"/>
                    </a:ext>
                  </a:extLst>
                </a:gridCol>
                <a:gridCol w="305288">
                  <a:extLst>
                    <a:ext uri="{9D8B030D-6E8A-4147-A177-3AD203B41FA5}">
                      <a16:colId xmlns:a16="http://schemas.microsoft.com/office/drawing/2014/main" val="123003149"/>
                    </a:ext>
                  </a:extLst>
                </a:gridCol>
                <a:gridCol w="241252">
                  <a:extLst>
                    <a:ext uri="{9D8B030D-6E8A-4147-A177-3AD203B41FA5}">
                      <a16:colId xmlns:a16="http://schemas.microsoft.com/office/drawing/2014/main" val="1766442943"/>
                    </a:ext>
                  </a:extLst>
                </a:gridCol>
              </a:tblGrid>
              <a:tr h="78714">
                <a:tc rowSpan="2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PE" sz="3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Item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AD84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PE" sz="3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PARTIDAS Y ACTIVIDADES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AD84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PE" sz="3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Unidad de Medida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AD84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PE" sz="3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SUMATORIA METRADO POA 2026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AD84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PE" sz="3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ACTUAL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AD8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PE" sz="3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ACUMULADO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C3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PE" sz="3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SALDO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31596903"/>
                  </a:ext>
                </a:extLst>
              </a:tr>
              <a:tr h="292992">
                <a:tc v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PE" sz="3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METRADO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AD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PE" sz="3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AD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PE" sz="3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METRADO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C3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PE" sz="3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C3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PE" sz="3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METRADO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PE" sz="3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34866924"/>
                  </a:ext>
                </a:extLst>
              </a:tr>
              <a:tr h="152937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PE" sz="4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PE" sz="4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TRANSFERENCIA DE TECNOLÓGICA PRODUCTIVA DEL CACAO A LOS PRODUCTORES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PE" sz="400" b="0" i="0" u="none" strike="noStrike">
                          <a:solidFill>
                            <a:srgbClr val="3333CC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PE" sz="400" b="0" i="0" u="none" strike="noStrike">
                          <a:solidFill>
                            <a:srgbClr val="3333CC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PE" sz="400" b="1" i="0" u="none" strike="noStrike">
                          <a:solidFill>
                            <a:srgbClr val="3333CC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PE" sz="400" b="1" i="0" u="none" strike="noStrike">
                          <a:solidFill>
                            <a:srgbClr val="3333CC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PE" sz="400" b="1" i="0" u="none" strike="noStrike">
                          <a:solidFill>
                            <a:srgbClr val="3333CC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PE" sz="400" b="1" i="0" u="none" strike="noStrike">
                          <a:solidFill>
                            <a:srgbClr val="3333CC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PE" sz="400" b="1" i="0" u="none" strike="noStrike">
                          <a:solidFill>
                            <a:srgbClr val="3333CC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PE" sz="400" b="1" i="0" u="none" strike="noStrike">
                          <a:solidFill>
                            <a:srgbClr val="3333CC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6683972"/>
                  </a:ext>
                </a:extLst>
              </a:tr>
              <a:tr h="78714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PE" sz="4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1.1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3FFA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PE" sz="4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FORMACIÓN Y DISEÑO PRODUCTIVO DE CACAO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3FFA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PE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3FFA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PE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3FFA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PE" sz="4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3FFA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PE" sz="4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3FFA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PE" sz="4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3FFA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PE" sz="4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3FFA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PE" sz="4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3FFA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PE" sz="4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3FFA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4874362"/>
                  </a:ext>
                </a:extLst>
              </a:tr>
              <a:tr h="152937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PE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1.1.3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PE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TALLER DE COSECHA Y POSTCOSECHA DE CACAO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PE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Taller/Proyecto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PE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1.00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PE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PE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0.00%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PE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0.00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C3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PE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0.00%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C3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PE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1.00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PE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100.00%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02537289"/>
                  </a:ext>
                </a:extLst>
              </a:tr>
              <a:tr h="76469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PE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1.1.4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PE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REUNIONES DE TRABAJO DEL EQUIPO TÉCNICO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PE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Reuniones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PE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9.00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PE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PE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22.22%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PE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2.00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C3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PE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22.22%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C3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PE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7.00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PE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77.78%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3652037"/>
                  </a:ext>
                </a:extLst>
              </a:tr>
              <a:tr h="152937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PE" sz="4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1.2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3FFA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PE" sz="4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ASISTENCIA TÉCNICA PARA LA POSTCOSECHA DE CACAO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3FFA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PE" sz="4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3FFA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PE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3FFA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PE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3FFA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PE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3FFA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PE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3FFA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PE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3FFA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PE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3FFA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PE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3FFA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43199474"/>
                  </a:ext>
                </a:extLst>
              </a:tr>
              <a:tr h="152937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PE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1.2.1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PE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DESARROLLO DE ESCUELAS DE CAMPO PARA AGRICULTORES EN CACAO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PE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Sesiones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PE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378.00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PE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38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PE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10.05%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PE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38.00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C3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PE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10.05%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C3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PE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340.00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PE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89.95%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48411009"/>
                  </a:ext>
                </a:extLst>
              </a:tr>
              <a:tr h="76469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PE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1.2.2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PE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ASISTENCIA TÉCNICA EN CULTIVO DE CACAO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PE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Visitas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PE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4032.00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PE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470.00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PE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11.66%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PE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470.00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C3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PE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11.66%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C3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PE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3562.00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PE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88.34%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73674204"/>
                  </a:ext>
                </a:extLst>
              </a:tr>
              <a:tr h="152937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PE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1.2.5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PE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IMPLEMENTACIÓN DE MÓDULO DIDÁCTICO PARA ASISTENCIA TÉCNICA (año 03)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PE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Módulo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PE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1.00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PE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0.00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PE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0.00%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PE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0.00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C3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PE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0.00%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C3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PE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1.00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PE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100.00%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2375770"/>
                  </a:ext>
                </a:extLst>
              </a:tr>
              <a:tr h="76469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PE" sz="4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1.6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3FFA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PE" sz="4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MONITOREO Y MITIGACIÓN AMBIENTAL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3FFA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PE" sz="400" b="1" i="0" u="none" strike="noStrike">
                          <a:solidFill>
                            <a:srgbClr val="3333CC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3FFA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PE" sz="400" b="0" i="0" u="none" strike="noStrike">
                          <a:solidFill>
                            <a:srgbClr val="3333CC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3FFA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PE" sz="400" b="0" i="0" u="none" strike="noStrike">
                          <a:solidFill>
                            <a:srgbClr val="3333CC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3FFA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PE" sz="400" b="0" i="0" u="none" strike="noStrike">
                          <a:solidFill>
                            <a:srgbClr val="3333CC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3FFA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PE" sz="400" b="0" i="0" u="none" strike="noStrike">
                          <a:solidFill>
                            <a:srgbClr val="3333CC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3FFA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PE" sz="400" b="0" i="0" u="none" strike="noStrike">
                          <a:solidFill>
                            <a:srgbClr val="3333CC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3FFA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PE" sz="400" b="0" i="0" u="none" strike="noStrike">
                          <a:solidFill>
                            <a:srgbClr val="3333CC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3FFA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PE" sz="400" b="0" i="0" u="none" strike="noStrike">
                          <a:solidFill>
                            <a:srgbClr val="3333CC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3FFA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69411447"/>
                  </a:ext>
                </a:extLst>
              </a:tr>
              <a:tr h="152937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PE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1.6.1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PE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TALLER DE EDUCACIÓN AMBIENTAL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PE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Taller/Proyecto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PE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7.00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PE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PE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0.00%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PE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0.00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C3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PE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0.00%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C3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PE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7.00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PE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100.00%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43529928"/>
                  </a:ext>
                </a:extLst>
              </a:tr>
              <a:tr h="152937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PE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1.6.3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PE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INSTALACIÓN DE COMPOSTERAS Y RESIDUOS SÓLIDOS AGRÍCOLAS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PE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Modulos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PE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200.00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PE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PE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0.00%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PE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0.00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C3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PE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0.00%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C3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PE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200.00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PE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100.00%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97094768"/>
                  </a:ext>
                </a:extLst>
              </a:tr>
              <a:tr h="152937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PE" sz="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PE" sz="4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INNOVACIÓN DE LA COSECHA Y  POSTCOSECHA DE CACAO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PE" sz="400" b="1" i="0" u="none" strike="noStrike">
                          <a:solidFill>
                            <a:srgbClr val="3333CC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PE" sz="400" b="0" i="0" u="none" strike="noStrike">
                          <a:solidFill>
                            <a:srgbClr val="3333CC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PE" sz="400" b="0" i="0" u="none" strike="noStrike">
                          <a:solidFill>
                            <a:srgbClr val="3333CC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PE" sz="400" b="0" i="0" u="none" strike="noStrike">
                          <a:solidFill>
                            <a:srgbClr val="3333CC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PE" sz="400" b="0" i="0" u="none" strike="noStrike">
                          <a:solidFill>
                            <a:srgbClr val="3333CC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PE" sz="400" b="0" i="0" u="none" strike="noStrike">
                          <a:solidFill>
                            <a:srgbClr val="3333CC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PE" sz="400" b="0" i="0" u="none" strike="noStrike">
                          <a:solidFill>
                            <a:srgbClr val="3333CC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PE" sz="400" b="0" i="0" u="none" strike="noStrike">
                          <a:solidFill>
                            <a:srgbClr val="3333CC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90666030"/>
                  </a:ext>
                </a:extLst>
              </a:tr>
              <a:tr h="153055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PE" sz="4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2.1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3FFA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PE" sz="4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IMPLEMENTACIÓN DE MÓDULOS DE BENEFICIO DE CACAO CENTRALIZADO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3FFA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PE" sz="400" b="1" i="0" u="none" strike="noStrike">
                          <a:solidFill>
                            <a:srgbClr val="3333CC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3FFA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PE" sz="400" b="0" i="0" u="none" strike="noStrike">
                          <a:solidFill>
                            <a:srgbClr val="3333CC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3FFA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PE" sz="400" b="0" i="0" u="none" strike="noStrike">
                          <a:solidFill>
                            <a:srgbClr val="3333CC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3FFA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PE" sz="400" b="0" i="0" u="none" strike="noStrike">
                          <a:solidFill>
                            <a:srgbClr val="3333CC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3FFA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PE" sz="400" b="0" i="0" u="none" strike="noStrike">
                          <a:solidFill>
                            <a:srgbClr val="3333CC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3FFA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PE" sz="400" b="0" i="0" u="none" strike="noStrike">
                          <a:solidFill>
                            <a:srgbClr val="3333CC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3FFA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PE" sz="400" b="0" i="0" u="none" strike="noStrike">
                          <a:solidFill>
                            <a:srgbClr val="3333CC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3FFA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PE" sz="400" b="0" i="0" u="none" strike="noStrike">
                          <a:solidFill>
                            <a:srgbClr val="3333CC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3FFA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19617567"/>
                  </a:ext>
                </a:extLst>
              </a:tr>
              <a:tr h="157428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PE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2.1.2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PE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IMPLEMENTACIÓN DE MÓDULOS DE BENEFICIO DE CACAO PARA APRENDIZAJE DE AGRICULTORES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PE" sz="4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Módulo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PE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200.00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PE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PE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0.00%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PE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0.00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C3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PE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0.00%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C3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PE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200.00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PE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100.00%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61586305"/>
                  </a:ext>
                </a:extLst>
              </a:tr>
              <a:tr h="152937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PE" sz="4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2.2.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3FFA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PE" sz="4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MANEJO DE LOS MÓDULOS DE BENEFICIO DE CACAO CENTRALIZADOS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3FFA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PE" sz="400" b="1" i="0" u="none" strike="noStrike">
                          <a:solidFill>
                            <a:srgbClr val="3333CC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3FFA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PE" sz="400" b="0" i="0" u="none" strike="noStrike">
                          <a:solidFill>
                            <a:srgbClr val="3333CC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3FFA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PE" sz="400" b="0" i="0" u="none" strike="noStrike">
                          <a:solidFill>
                            <a:srgbClr val="3333CC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3FFA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PE" sz="400" b="0" i="0" u="none" strike="noStrike">
                          <a:solidFill>
                            <a:srgbClr val="3333CC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3FFA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PE" sz="400" b="0" i="0" u="none" strike="noStrike">
                          <a:solidFill>
                            <a:srgbClr val="3333CC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3FFA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PE" sz="400" b="0" i="0" u="none" strike="noStrike">
                          <a:solidFill>
                            <a:srgbClr val="3333CC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3FFA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PE" sz="400" b="0" i="0" u="none" strike="noStrike">
                          <a:solidFill>
                            <a:srgbClr val="3333CC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3FFA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PE" sz="400" b="0" i="0" u="none" strike="noStrike">
                          <a:solidFill>
                            <a:srgbClr val="3333CC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3FFA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602304"/>
                  </a:ext>
                </a:extLst>
              </a:tr>
              <a:tr h="152937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PE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2.2.1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PE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ASISTENCIA TÉCNICA EN COSECHA, POSTCOSECHA Y CONTROL DE CALIDAD DE CACAO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PE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INFORME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PE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12.00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PE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PE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0.00%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PE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0.00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C3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PE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0.00%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C3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PE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12.00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PE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100.00%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7085690"/>
                  </a:ext>
                </a:extLst>
              </a:tr>
              <a:tr h="152937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PE" sz="4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2.3.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3FFA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PE" sz="4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EQUIPAMIENTO DE LABORATORIO DE CONTROL DE CALIDAD DE CACAO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3FFA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PE" sz="400" b="1" i="0" u="none" strike="noStrike">
                          <a:solidFill>
                            <a:srgbClr val="3333CC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3FFA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PE" sz="400" b="0" i="0" u="none" strike="noStrike">
                          <a:solidFill>
                            <a:srgbClr val="3333CC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3FFA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PE" sz="400" b="0" i="0" u="none" strike="noStrike">
                          <a:solidFill>
                            <a:srgbClr val="3333CC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3FFA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PE" sz="400" b="0" i="0" u="none" strike="noStrike">
                          <a:solidFill>
                            <a:srgbClr val="3333CC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3FFA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PE" sz="400" b="0" i="0" u="none" strike="noStrike">
                          <a:solidFill>
                            <a:srgbClr val="3333CC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3FFA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PE" sz="400" b="0" i="0" u="none" strike="noStrike">
                          <a:solidFill>
                            <a:srgbClr val="3333CC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3FFA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PE" sz="400" b="0" i="0" u="none" strike="noStrike">
                          <a:solidFill>
                            <a:srgbClr val="3333CC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3FFA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PE" sz="400" b="0" i="0" u="none" strike="noStrike">
                          <a:solidFill>
                            <a:srgbClr val="3333CC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3FFA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28174107"/>
                  </a:ext>
                </a:extLst>
              </a:tr>
              <a:tr h="152937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PE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2.3.1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PE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LABORATORIO DE CONTROL DE CALIDAD DE CACAO, DERIVADOS Y SUBPRODUCTOS DE USO COMÚN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PE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MODULO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PE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1.00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PE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PE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0.00%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PE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0.00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C3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PE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0.00%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C3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PE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1.00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PE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100.00%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9617978"/>
                  </a:ext>
                </a:extLst>
              </a:tr>
              <a:tr h="152937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PE" sz="4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PE" sz="4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FORTALECIMIENTO ORGANIZACIONAL A LOS PRODUCTORES DE CACAO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PE" sz="400" b="1" i="0" u="none" strike="noStrike">
                          <a:solidFill>
                            <a:srgbClr val="3333CC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PE" sz="400" b="0" i="0" u="none" strike="noStrike">
                          <a:solidFill>
                            <a:srgbClr val="3333CC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PE" sz="400" b="0" i="0" u="none" strike="noStrike">
                          <a:solidFill>
                            <a:srgbClr val="3333CC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PE" sz="400" b="0" i="0" u="none" strike="noStrike">
                          <a:solidFill>
                            <a:srgbClr val="3333CC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PE" sz="400" b="0" i="0" u="none" strike="noStrike">
                          <a:solidFill>
                            <a:srgbClr val="3333CC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PE" sz="400" b="0" i="0" u="none" strike="noStrike">
                          <a:solidFill>
                            <a:srgbClr val="3333CC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PE" sz="400" b="0" i="0" u="none" strike="noStrike">
                          <a:solidFill>
                            <a:srgbClr val="3333CC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PE" sz="400" b="0" i="0" u="none" strike="noStrike">
                          <a:solidFill>
                            <a:srgbClr val="3333CC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14404234"/>
                  </a:ext>
                </a:extLst>
              </a:tr>
              <a:tr h="76469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PE" sz="4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3.2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3FFA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PE" sz="4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CERTIFICACIÓN ORGÁNICA Y COMERCIO JUSTO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3FFA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PE" sz="400" b="0" i="0" u="none" strike="noStrike">
                          <a:solidFill>
                            <a:srgbClr val="3333CC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3FFA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PE" sz="400" b="0" i="0" u="none" strike="noStrike">
                          <a:solidFill>
                            <a:srgbClr val="3333CC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3FFA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PE" sz="400" b="0" i="0" u="none" strike="noStrike">
                          <a:solidFill>
                            <a:srgbClr val="3333CC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3FFA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PE" sz="400" b="0" i="0" u="none" strike="noStrike">
                          <a:solidFill>
                            <a:srgbClr val="3333CC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3FFA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PE" sz="400" b="0" i="0" u="none" strike="noStrike">
                          <a:solidFill>
                            <a:srgbClr val="3333CC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3FFA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PE" sz="400" b="0" i="0" u="none" strike="noStrike">
                          <a:solidFill>
                            <a:srgbClr val="3333CC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3FFA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PE" sz="400" b="0" i="0" u="none" strike="noStrike">
                          <a:solidFill>
                            <a:srgbClr val="3333CC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3FFA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PE" sz="400" b="0" i="0" u="none" strike="noStrike">
                          <a:solidFill>
                            <a:srgbClr val="3333CC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3FFA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5649714"/>
                  </a:ext>
                </a:extLst>
              </a:tr>
              <a:tr h="152937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PE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3.2.1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PE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ASISTENCIA TÉCNICA PARA CERTIFICACIÓN ORGÁNICA Y COMERCIO JUSTO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PE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VISITAS TECNICAS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PE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378.00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PE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PE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0.00%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PE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0.00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C3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PE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0.00%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C3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PE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378.00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PE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100.00%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30474125"/>
                  </a:ext>
                </a:extLst>
              </a:tr>
              <a:tr h="152937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PE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3.2.2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PE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IMPLEMENTACIÓN Y ACONDICIONAMIENTO  DE FINCAS PARA CERTIFICACIÓN ORGÁNICA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PE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FICHAS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PE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200.00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PE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PE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0.00%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PE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0.00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C3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PE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0.00%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C3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PE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200.00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PE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100.00%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24200525"/>
                  </a:ext>
                </a:extLst>
              </a:tr>
              <a:tr h="76469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PE" sz="4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PE" sz="4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GESTIÓN EMPRESARIAL Y COMERCIAL DE CACAO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PE" sz="400" b="0" i="0" u="none" strike="noStrike">
                          <a:solidFill>
                            <a:srgbClr val="3333CC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PE" sz="400" b="0" i="0" u="none" strike="noStrike">
                          <a:solidFill>
                            <a:srgbClr val="3333CC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PE" sz="400" b="0" i="0" u="none" strike="noStrike">
                          <a:solidFill>
                            <a:srgbClr val="3333CC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PE" sz="400" b="0" i="0" u="none" strike="noStrike">
                          <a:solidFill>
                            <a:srgbClr val="3333CC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PE" sz="400" b="0" i="0" u="none" strike="noStrike">
                          <a:solidFill>
                            <a:srgbClr val="3333CC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PE" sz="400" b="0" i="0" u="none" strike="noStrike">
                          <a:solidFill>
                            <a:srgbClr val="3333CC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PE" sz="400" b="0" i="0" u="none" strike="noStrike">
                          <a:solidFill>
                            <a:srgbClr val="3333CC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PE" sz="400" b="0" i="0" u="none" strike="noStrike">
                          <a:solidFill>
                            <a:srgbClr val="3333CC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20624191"/>
                  </a:ext>
                </a:extLst>
              </a:tr>
              <a:tr h="153055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PE" sz="4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4.1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3FFA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PE" sz="4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COMERCIALIZACIÓN JUSTA DEL GRANO DE CACAO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3FFA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PE" sz="400" b="1" i="0" u="none" strike="noStrike">
                          <a:solidFill>
                            <a:srgbClr val="3333CC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3FFA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PE" sz="400" b="1" i="0" u="none" strike="noStrike">
                          <a:solidFill>
                            <a:srgbClr val="3333CC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3FFA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PE" sz="400" b="1" i="0" u="none" strike="noStrike">
                          <a:solidFill>
                            <a:srgbClr val="3333CC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3FFA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PE" sz="400" b="1" i="0" u="none" strike="noStrike">
                          <a:solidFill>
                            <a:srgbClr val="3333CC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3FFA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PE" sz="400" b="1" i="0" u="none" strike="noStrike">
                          <a:solidFill>
                            <a:srgbClr val="3333CC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3FFA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PE" sz="400" b="1" i="0" u="none" strike="noStrike">
                          <a:solidFill>
                            <a:srgbClr val="3333CC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3FFA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PE" sz="400" b="1" i="0" u="none" strike="noStrike">
                          <a:solidFill>
                            <a:srgbClr val="3333CC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3FFA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PE" sz="400" b="1" i="0" u="none" strike="noStrike">
                          <a:solidFill>
                            <a:srgbClr val="3333CC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3FFA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17574818"/>
                  </a:ext>
                </a:extLst>
              </a:tr>
              <a:tr h="152937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PE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4.1.1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PE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ARTICULACIÓN COMERCIAL DE CACAO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PE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Convenio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PE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1.00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PE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PE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0.00%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PE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0.00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C3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PE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0.00%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C3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PE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1.00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PE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100.00%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56718660"/>
                  </a:ext>
                </a:extLst>
              </a:tr>
              <a:tr h="76469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PE" sz="4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4.2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3FFA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PE" sz="4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IMPLEMENTACIÓN DE LA MARCA CACAO - SATIPO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3FFA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PE" sz="400" b="0" i="0" u="none" strike="noStrike">
                          <a:solidFill>
                            <a:srgbClr val="3333CC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3FFA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PE" sz="400" b="0" i="0" u="none" strike="noStrike">
                          <a:solidFill>
                            <a:srgbClr val="3333CC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3FFA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PE" sz="400" b="0" i="0" u="none" strike="noStrike">
                          <a:solidFill>
                            <a:srgbClr val="3333CC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3FFA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PE" sz="400" b="0" i="0" u="none" strike="noStrike">
                          <a:solidFill>
                            <a:srgbClr val="3333CC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3FFA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PE" sz="400" b="0" i="0" u="none" strike="noStrike">
                          <a:solidFill>
                            <a:srgbClr val="3333CC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3FFA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PE" sz="400" b="0" i="0" u="none" strike="noStrike">
                          <a:solidFill>
                            <a:srgbClr val="3333CC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3FFA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PE" sz="400" b="0" i="0" u="none" strike="noStrike">
                          <a:solidFill>
                            <a:srgbClr val="3333CC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3FFA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PE" sz="400" b="0" i="0" u="none" strike="noStrike">
                          <a:solidFill>
                            <a:srgbClr val="3333CC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3FFA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37869328"/>
                  </a:ext>
                </a:extLst>
              </a:tr>
              <a:tr h="152937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PE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4.2.1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PE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DISEÑO Y REGISTRO DE MARCA COLECTIVA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PE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MARCA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PE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1.00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PE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PE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0.00%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PE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0.00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C3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PE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0.00%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C3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PE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1.00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PE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100.00%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36806030"/>
                  </a:ext>
                </a:extLst>
              </a:tr>
              <a:tr h="152937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PE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4.2.2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PE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REGISTRO SANITARIO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PE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REGISTRO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PE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10.00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PE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PE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0.00%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PE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0.00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C3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PE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0.00%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C3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PE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10.00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PE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100.00%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59176915"/>
                  </a:ext>
                </a:extLst>
              </a:tr>
              <a:tr h="152937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PE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4.2.3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PE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CERTIFICACION DE BUENAS PRÁCTICAS DE HIGIENE (BPH)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PE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CERTIFICACION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PE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1.00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PE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PE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0.00%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PE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0.00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C3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PE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0.00%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C3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PE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1.00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PE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100.00%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41105296"/>
                  </a:ext>
                </a:extLst>
              </a:tr>
              <a:tr h="76469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PE" sz="4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4.3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3FFA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PE" sz="4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PARTICIPACIÓN EN FERIAS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3FFA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PE" sz="400" b="1" i="0" u="none" strike="noStrike">
                          <a:solidFill>
                            <a:srgbClr val="3333CC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3FFA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PE" sz="400" b="0" i="0" u="none" strike="noStrike">
                          <a:solidFill>
                            <a:srgbClr val="3333CC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3FFA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PE" sz="400" b="1" i="0" u="none" strike="noStrike">
                          <a:solidFill>
                            <a:srgbClr val="3333CC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3FFA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PE" sz="400" b="1" i="0" u="none" strike="noStrike">
                          <a:solidFill>
                            <a:srgbClr val="3333CC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3FFA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PE" sz="400" b="1" i="0" u="none" strike="noStrike">
                          <a:solidFill>
                            <a:srgbClr val="3333CC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3FFA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PE" sz="400" b="1" i="0" u="none" strike="noStrike">
                          <a:solidFill>
                            <a:srgbClr val="3333CC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3FFA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PE" sz="400" b="1" i="0" u="none" strike="noStrike">
                          <a:solidFill>
                            <a:srgbClr val="3333CC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3FFA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PE" sz="400" b="1" i="0" u="none" strike="noStrike">
                          <a:solidFill>
                            <a:srgbClr val="3333CC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3FFA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81747521"/>
                  </a:ext>
                </a:extLst>
              </a:tr>
              <a:tr h="152937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PE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4.3.1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PE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PARTICIPACIÓN EN FERIA LOCAL DE CACAO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PE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FERIA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PE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1.00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PE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PE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0.00%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PE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0.00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C3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PE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0.00%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C3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PE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1.00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PE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100.00%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48398447"/>
                  </a:ext>
                </a:extLst>
              </a:tr>
              <a:tr h="152937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PE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4.3.3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PE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PARTICIPACIÓN EN FERIA SALÓN DEL CACAO Y CHOCOLATE -LIMA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PE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FERIA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PE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1.00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PE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PE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0.00%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PE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0.00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C3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PE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0.00%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C3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PE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1.00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PE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100.00%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36928661"/>
                  </a:ext>
                </a:extLst>
              </a:tr>
              <a:tr h="152937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PE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4.3.4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PE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PASANTIA REGIONAL DE CACAO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PE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PASANTIA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PE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1.00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PE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PE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0.00%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PE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0.00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C3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PE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0.00%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C3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PE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1.00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PE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100.00%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88771765"/>
                  </a:ext>
                </a:extLst>
              </a:tr>
              <a:tr h="76469">
                <a:tc gridSpan="2"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PE" sz="4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COSTO DIRECTO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B08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PE" sz="4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B08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PE" sz="4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B08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PE" sz="4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B08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PE" sz="4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4.24%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B08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PE" sz="4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B08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PE" sz="4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4.24%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ltUpDiag">
                      <a:fgClr>
                        <a:srgbClr val="FFFFFF"/>
                      </a:fgClr>
                      <a:bgClr>
                        <a:srgbClr val="FFB089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PE" sz="4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ltUpDiag">
                      <a:fgClr>
                        <a:srgbClr val="FFFFFF"/>
                      </a:fgClr>
                      <a:bgClr>
                        <a:srgbClr val="FFB089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PE" sz="4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95.76%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B08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57088429"/>
                  </a:ext>
                </a:extLst>
              </a:tr>
              <a:tr h="76469">
                <a:tc gridSpan="2"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PE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GASTOS GENERALES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PE" sz="400" b="1" i="0" u="none" strike="noStrike">
                          <a:solidFill>
                            <a:srgbClr val="00206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PE" sz="400" b="1" i="0" u="none" strike="noStrike">
                          <a:solidFill>
                            <a:srgbClr val="00206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PE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PE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4.24%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PE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ltUpDiag">
                      <a:fgClr>
                        <a:srgbClr val="FFFFFF"/>
                      </a:fgClr>
                      <a:bgClr>
                        <a:srgbClr val="F6C3FF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PE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4.24%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ltUpDiag">
                      <a:fgClr>
                        <a:srgbClr val="FFFFFF"/>
                      </a:fgClr>
                      <a:bgClr>
                        <a:srgbClr val="F6C3FF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PE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ltUpDiag">
                      <a:fgClr>
                        <a:srgbClr val="FFFFFF"/>
                      </a:fgClr>
                      <a:bgClr>
                        <a:srgbClr val="E2EFDA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PE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95.76%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68663615"/>
                  </a:ext>
                </a:extLst>
              </a:tr>
              <a:tr h="76469">
                <a:tc gridSpan="2"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PE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COSTO DE EJECUCIÓN DEL PROYECTO (CD + GG)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B08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PE" sz="4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B08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PE" sz="4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B08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PE" sz="4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B08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PE" sz="4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4.24%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PE" sz="4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ltUpDiag">
                      <a:fgClr>
                        <a:srgbClr val="FFFFFF"/>
                      </a:fgClr>
                      <a:bgClr>
                        <a:srgbClr val="FFB089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PE" sz="4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4.24%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ltUpDiag">
                      <a:fgClr>
                        <a:srgbClr val="FFFFFF"/>
                      </a:fgClr>
                      <a:bgClr>
                        <a:srgbClr val="FFFF00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PE" sz="4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ltUpDiag">
                      <a:fgClr>
                        <a:srgbClr val="FFFFFF"/>
                      </a:fgClr>
                      <a:bgClr>
                        <a:srgbClr val="FFB089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PE" sz="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95.76%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61738489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</TotalTime>
  <Words>1131</Words>
  <Application>Microsoft Office PowerPoint</Application>
  <PresentationFormat>Presentación en pantalla (16:9)</PresentationFormat>
  <Paragraphs>467</Paragraphs>
  <Slides>11</Slides>
  <Notes>10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11</vt:i4>
      </vt:variant>
    </vt:vector>
  </HeadingPairs>
  <TitlesOfParts>
    <vt:vector size="18" baseType="lpstr">
      <vt:lpstr>Tomorrow</vt:lpstr>
      <vt:lpstr>Albertus Extra Bold</vt:lpstr>
      <vt:lpstr>Tomorrow Bold</vt:lpstr>
      <vt:lpstr>Arial</vt:lpstr>
      <vt:lpstr>Arial Narrow</vt:lpstr>
      <vt:lpstr>Tomorrow SemiBold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kenny jordan rojas prado</dc:creator>
  <cp:lastModifiedBy>kenny jordan rojas prado</cp:lastModifiedBy>
  <cp:revision>6</cp:revision>
  <dcterms:created xsi:type="dcterms:W3CDTF">2026-07-19T15:07:14Z</dcterms:created>
  <dcterms:modified xsi:type="dcterms:W3CDTF">2026-07-20T20:23:01Z</dcterms:modified>
</cp:coreProperties>
</file>