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sldIdLst>
    <p:sldId id="256" r:id="rId2"/>
    <p:sldId id="275" r:id="rId3"/>
    <p:sldId id="278" r:id="rId4"/>
    <p:sldId id="279" r:id="rId5"/>
    <p:sldId id="257" r:id="rId6"/>
    <p:sldId id="259" r:id="rId7"/>
    <p:sldId id="268" r:id="rId8"/>
    <p:sldId id="269" r:id="rId9"/>
    <p:sldId id="270" r:id="rId10"/>
    <p:sldId id="276" r:id="rId11"/>
    <p:sldId id="272" r:id="rId12"/>
    <p:sldId id="264" r:id="rId13"/>
    <p:sldId id="271" r:id="rId14"/>
    <p:sldId id="273" r:id="rId15"/>
    <p:sldId id="274" r:id="rId16"/>
    <p:sldId id="280" r:id="rId17"/>
    <p:sldId id="281" r:id="rId18"/>
    <p:sldId id="266" r:id="rId19"/>
    <p:sldId id="267" r:id="rId20"/>
    <p:sldId id="263" r:id="rId21"/>
    <p:sldId id="258" r:id="rId22"/>
    <p:sldId id="277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0F8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t>11/7/2025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CAB766-B05F-A5FB-B318-1539160C62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2520" y="420737"/>
            <a:ext cx="9966960" cy="1123977"/>
          </a:xfrm>
        </p:spPr>
        <p:txBody>
          <a:bodyPr/>
          <a:lstStyle/>
          <a:p>
            <a:r>
              <a:rPr lang="es-ES" u="sng" dirty="0"/>
              <a:t>PROYECTO CACAO</a:t>
            </a:r>
            <a:endParaRPr lang="es-PE" u="sng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9CA86CA-C36E-6CAB-5A47-3DC6F52D29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0718" y="1544713"/>
            <a:ext cx="11620869" cy="5122417"/>
          </a:xfrm>
        </p:spPr>
        <p:txBody>
          <a:bodyPr>
            <a:normAutofit lnSpcReduction="10000"/>
          </a:bodyPr>
          <a:lstStyle/>
          <a:p>
            <a:r>
              <a:rPr lang="es-ES" sz="3600" b="1" dirty="0">
                <a:solidFill>
                  <a:schemeClr val="bg1"/>
                </a:solidFill>
              </a:rPr>
              <a:t>“MEJORAMIENTO DEL SERVICIO DE APOYO AL DESARROLLO PRODUCTIVO DE CACAOS AROMATICOS DE MONTAÑA EN EL DISTRITO DE SATIPO – PROVINCIA DE SATIPO – DEPARTAMENTO DE JUNÍN” CON CUI N°2466283</a:t>
            </a:r>
          </a:p>
          <a:p>
            <a:pPr algn="l"/>
            <a:r>
              <a:rPr lang="es-ES" sz="1900" b="1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MONTO DE INVERSION TOTAL		: </a:t>
            </a:r>
            <a:r>
              <a:rPr lang="es-PE" sz="1900" b="1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S/. 4´455,171.00</a:t>
            </a:r>
          </a:p>
          <a:p>
            <a:pPr algn="l"/>
            <a:r>
              <a:rPr lang="es-PE" sz="1900" b="1" kern="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PERIODO DE EJECUCION			: 30 MESES</a:t>
            </a:r>
          </a:p>
          <a:p>
            <a:pPr algn="l"/>
            <a:r>
              <a:rPr lang="es-PE" sz="1800" b="1" kern="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MONTO DE INVERSION POA 2025 ÁÑO 02	: S/. 1´616,030.21 </a:t>
            </a:r>
          </a:p>
          <a:p>
            <a:pPr algn="l"/>
            <a:r>
              <a:rPr lang="es-PE" sz="1800" b="1" kern="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PERIODO DE EJECUCION 			: 6 MESES</a:t>
            </a:r>
            <a:endParaRPr lang="es-PE" sz="1800" b="1" kern="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es-PE" sz="1800" b="1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AVANCE FISICO				: 39.73%  VALORIZADO (S/ 642,100.89)</a:t>
            </a:r>
          </a:p>
          <a:p>
            <a:pPr algn="l"/>
            <a:r>
              <a:rPr lang="es-PE" sz="1800" b="1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AVANCE FINANCIERO DEVENGADO GIRADO	: 9.63% DEVENGADO GIRADO (S/. 155, 663.00)</a:t>
            </a:r>
            <a:endParaRPr lang="es-ES" sz="1800" b="1" kern="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es-PE" sz="3600" b="1" dirty="0">
              <a:solidFill>
                <a:schemeClr val="bg1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FE77BCD-F164-2EDF-1249-E8817AA360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05"/>
          <a:stretch/>
        </p:blipFill>
        <p:spPr>
          <a:xfrm>
            <a:off x="10415038" y="420736"/>
            <a:ext cx="1663029" cy="13404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0977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CAB766-B05F-A5FB-B318-1539160C62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2520" y="420737"/>
            <a:ext cx="9966960" cy="1123977"/>
          </a:xfrm>
        </p:spPr>
        <p:txBody>
          <a:bodyPr/>
          <a:lstStyle/>
          <a:p>
            <a:r>
              <a:rPr lang="es-ES" u="sng" dirty="0"/>
              <a:t>PROYECTO CACAO</a:t>
            </a:r>
            <a:endParaRPr lang="es-PE" u="sng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9CA86CA-C36E-6CAB-5A47-3DC6F52D29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0718" y="1544713"/>
            <a:ext cx="11620869" cy="6169981"/>
          </a:xfrm>
        </p:spPr>
        <p:txBody>
          <a:bodyPr>
            <a:normAutofit/>
          </a:bodyPr>
          <a:lstStyle/>
          <a:p>
            <a:r>
              <a:rPr lang="es-ES" sz="3200" b="1" dirty="0">
                <a:solidFill>
                  <a:schemeClr val="bg1"/>
                </a:solidFill>
              </a:rPr>
              <a:t>“MEJORAMIENTO DEL SERVICIO DE APOYO AL DESARROLLO PRODUCTIVO DE CACAOS AROMATICOS DE MONTAÑA EN EL DISTRITO DE SATIPO – PROVINCIA DE SATIPO – DEPARTAMENTO DE JUNÍN” CON CUI N°2466283</a:t>
            </a:r>
          </a:p>
          <a:p>
            <a:pPr algn="l"/>
            <a:endParaRPr lang="es-ES" sz="1900" b="1" kern="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es-ES" sz="1900" b="1" kern="0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Nª</a:t>
            </a:r>
            <a:r>
              <a:rPr lang="es-ES" sz="1900" b="1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BENEFICIARIOS				: 1008 beneficiarios directos </a:t>
            </a:r>
            <a:r>
              <a:rPr lang="es-PE" sz="1900" b="1" kern="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PERIODO DE EJECUCION</a:t>
            </a:r>
          </a:p>
          <a:p>
            <a:pPr algn="l"/>
            <a:r>
              <a:rPr lang="es-PE" sz="1800" b="1" kern="0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Nª</a:t>
            </a:r>
            <a:r>
              <a:rPr lang="es-PE" sz="1800" b="1" kern="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LOCALIDADES DE INTERVENCION POA 2025 ÁÑO 02	: </a:t>
            </a:r>
            <a:r>
              <a:rPr lang="es-ES" sz="1800" b="1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(10 CC. NN – 33 C. P – 2  organizaciones de productores</a:t>
            </a:r>
          </a:p>
          <a:p>
            <a:pPr algn="l"/>
            <a:r>
              <a:rPr lang="es-ES" sz="1800" b="1" kern="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 </a:t>
            </a:r>
            <a:r>
              <a:rPr lang="es-ES" sz="1800" b="1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cacaoteras). EN EJECUCION SE TIENE 42 LOCALIDADES Y 7</a:t>
            </a:r>
          </a:p>
          <a:p>
            <a:pPr algn="l"/>
            <a:r>
              <a:rPr lang="es-ES" sz="1800" b="1" kern="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</a:t>
            </a:r>
            <a:r>
              <a:rPr lang="es-ES" sz="1800" b="1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ORGANIZACIONES.</a:t>
            </a:r>
          </a:p>
          <a:p>
            <a:pPr algn="l"/>
            <a:r>
              <a:rPr lang="es-ES" sz="1800" b="1" kern="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RECURSO HUMANO 				:  COORDINADRO, SUPERVISOR, 12 TECNICOS DE CAMPO, 6 ESPECIALISTAS, 01 ASISTENTE ADMINISTRATIVO, 01 AUXILIAR ADMINISTRATIVO (22 PERSONAS)</a:t>
            </a:r>
            <a:endParaRPr lang="es-PE" sz="1800" b="1" kern="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es-PE" sz="3600" b="1" dirty="0">
              <a:solidFill>
                <a:schemeClr val="bg1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F396710-1CF4-8745-2A4E-D226DA4FA5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05"/>
          <a:stretch/>
        </p:blipFill>
        <p:spPr>
          <a:xfrm>
            <a:off x="10441671" y="312482"/>
            <a:ext cx="1663029" cy="13404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04651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363BB7C3-C881-0136-923E-4F2A233A9B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51394" y="283162"/>
            <a:ext cx="6998562" cy="704850"/>
          </a:xfrm>
          <a:prstGeom prst="rect">
            <a:avLst/>
          </a:prstGeom>
          <a:noFill/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612795AD-CC78-F629-48D6-949E123F67A1}"/>
              </a:ext>
            </a:extLst>
          </p:cNvPr>
          <p:cNvSpPr txBox="1">
            <a:spLocks/>
          </p:cNvSpPr>
          <p:nvPr/>
        </p:nvSpPr>
        <p:spPr>
          <a:xfrm>
            <a:off x="142044" y="283162"/>
            <a:ext cx="11700768" cy="4645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b="1" dirty="0"/>
              <a:t>RECURSO HUMANO PROYECTO CACAO</a:t>
            </a:r>
            <a:endParaRPr lang="es-PE" sz="2000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2BAF588-3043-5284-088E-12AC8990CB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0000"/>
          <a:stretch/>
        </p:blipFill>
        <p:spPr>
          <a:xfrm>
            <a:off x="5790" y="747758"/>
            <a:ext cx="12168776" cy="611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963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363BB7C3-C881-0136-923E-4F2A233A9B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51394" y="283162"/>
            <a:ext cx="6998562" cy="704850"/>
          </a:xfrm>
          <a:prstGeom prst="rect">
            <a:avLst/>
          </a:prstGeom>
          <a:noFill/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612795AD-CC78-F629-48D6-949E123F67A1}"/>
              </a:ext>
            </a:extLst>
          </p:cNvPr>
          <p:cNvSpPr txBox="1">
            <a:spLocks/>
          </p:cNvSpPr>
          <p:nvPr/>
        </p:nvSpPr>
        <p:spPr>
          <a:xfrm>
            <a:off x="142044" y="283162"/>
            <a:ext cx="11700768" cy="4645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/>
              <a:t>PROYECTO CACAO</a:t>
            </a:r>
            <a:endParaRPr lang="es-PE" b="1" dirty="0"/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FD4824BA-04DC-DAAB-B90A-23D2D7FBCA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4215400"/>
              </p:ext>
            </p:extLst>
          </p:nvPr>
        </p:nvGraphicFramePr>
        <p:xfrm>
          <a:off x="142044" y="839671"/>
          <a:ext cx="11907911" cy="6018329"/>
        </p:xfrm>
        <a:graphic>
          <a:graphicData uri="http://schemas.openxmlformats.org/drawingml/2006/table">
            <a:tbl>
              <a:tblPr/>
              <a:tblGrid>
                <a:gridCol w="626201">
                  <a:extLst>
                    <a:ext uri="{9D8B030D-6E8A-4147-A177-3AD203B41FA5}">
                      <a16:colId xmlns:a16="http://schemas.microsoft.com/office/drawing/2014/main" val="2422885541"/>
                    </a:ext>
                  </a:extLst>
                </a:gridCol>
                <a:gridCol w="767601">
                  <a:extLst>
                    <a:ext uri="{9D8B030D-6E8A-4147-A177-3AD203B41FA5}">
                      <a16:colId xmlns:a16="http://schemas.microsoft.com/office/drawing/2014/main" val="2088876046"/>
                    </a:ext>
                  </a:extLst>
                </a:gridCol>
                <a:gridCol w="626201">
                  <a:extLst>
                    <a:ext uri="{9D8B030D-6E8A-4147-A177-3AD203B41FA5}">
                      <a16:colId xmlns:a16="http://schemas.microsoft.com/office/drawing/2014/main" val="3192957161"/>
                    </a:ext>
                  </a:extLst>
                </a:gridCol>
                <a:gridCol w="737299">
                  <a:extLst>
                    <a:ext uri="{9D8B030D-6E8A-4147-A177-3AD203B41FA5}">
                      <a16:colId xmlns:a16="http://schemas.microsoft.com/office/drawing/2014/main" val="2614330966"/>
                    </a:ext>
                  </a:extLst>
                </a:gridCol>
                <a:gridCol w="737299">
                  <a:extLst>
                    <a:ext uri="{9D8B030D-6E8A-4147-A177-3AD203B41FA5}">
                      <a16:colId xmlns:a16="http://schemas.microsoft.com/office/drawing/2014/main" val="948379881"/>
                    </a:ext>
                  </a:extLst>
                </a:gridCol>
                <a:gridCol w="1121101">
                  <a:extLst>
                    <a:ext uri="{9D8B030D-6E8A-4147-A177-3AD203B41FA5}">
                      <a16:colId xmlns:a16="http://schemas.microsoft.com/office/drawing/2014/main" val="583889293"/>
                    </a:ext>
                  </a:extLst>
                </a:gridCol>
                <a:gridCol w="1121101">
                  <a:extLst>
                    <a:ext uri="{9D8B030D-6E8A-4147-A177-3AD203B41FA5}">
                      <a16:colId xmlns:a16="http://schemas.microsoft.com/office/drawing/2014/main" val="2589696407"/>
                    </a:ext>
                  </a:extLst>
                </a:gridCol>
                <a:gridCol w="2373503">
                  <a:extLst>
                    <a:ext uri="{9D8B030D-6E8A-4147-A177-3AD203B41FA5}">
                      <a16:colId xmlns:a16="http://schemas.microsoft.com/office/drawing/2014/main" val="197949028"/>
                    </a:ext>
                  </a:extLst>
                </a:gridCol>
                <a:gridCol w="2373503">
                  <a:extLst>
                    <a:ext uri="{9D8B030D-6E8A-4147-A177-3AD203B41FA5}">
                      <a16:colId xmlns:a16="http://schemas.microsoft.com/office/drawing/2014/main" val="4035172532"/>
                    </a:ext>
                  </a:extLst>
                </a:gridCol>
                <a:gridCol w="797901">
                  <a:extLst>
                    <a:ext uri="{9D8B030D-6E8A-4147-A177-3AD203B41FA5}">
                      <a16:colId xmlns:a16="http://schemas.microsoft.com/office/drawing/2014/main" val="611660921"/>
                    </a:ext>
                  </a:extLst>
                </a:gridCol>
                <a:gridCol w="626201">
                  <a:extLst>
                    <a:ext uri="{9D8B030D-6E8A-4147-A177-3AD203B41FA5}">
                      <a16:colId xmlns:a16="http://schemas.microsoft.com/office/drawing/2014/main" val="3962496224"/>
                    </a:ext>
                  </a:extLst>
                </a:gridCol>
              </a:tblGrid>
              <a:tr h="660318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1" i="0" u="none" strike="noStrike" dirty="0" err="1">
                          <a:effectLst/>
                          <a:latin typeface="Calibri" panose="020F0502020204030204" pitchFamily="34" charset="0"/>
                        </a:rPr>
                        <a:t>N°</a:t>
                      </a:r>
                      <a:endParaRPr lang="es-PE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1" i="0" u="none" strike="noStrike" dirty="0">
                          <a:effectLst/>
                          <a:latin typeface="Calibri" panose="020F0502020204030204" pitchFamily="34" charset="0"/>
                        </a:rPr>
                        <a:t>NOMBRE COMPLETO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1" i="0" u="none" strike="noStrike">
                          <a:effectLst/>
                          <a:latin typeface="Calibri" panose="020F0502020204030204" pitchFamily="34" charset="0"/>
                        </a:rPr>
                        <a:t>ITEM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1" i="0" u="none" strike="noStrike">
                          <a:effectLst/>
                          <a:latin typeface="Calibri" panose="020F0502020204030204" pitchFamily="34" charset="0"/>
                        </a:rPr>
                        <a:t>REGION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1" i="0" u="none" strike="noStrike" dirty="0">
                          <a:effectLst/>
                          <a:latin typeface="Calibri" panose="020F0502020204030204" pitchFamily="34" charset="0"/>
                        </a:rPr>
                        <a:t>PROVINCIA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1" i="0" u="none" strike="noStrike">
                          <a:effectLst/>
                          <a:latin typeface="Calibri" panose="020F0502020204030204" pitchFamily="34" charset="0"/>
                        </a:rPr>
                        <a:t>DISTRITO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1" i="0" u="none" strike="noStrike">
                          <a:effectLst/>
                          <a:latin typeface="Calibri" panose="020F0502020204030204" pitchFamily="34" charset="0"/>
                        </a:rPr>
                        <a:t>CENTRO POBLADO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1" i="0" u="none" strike="noStrike" dirty="0">
                          <a:effectLst/>
                          <a:latin typeface="Calibri" panose="020F0502020204030204" pitchFamily="34" charset="0"/>
                        </a:rPr>
                        <a:t>LOCALIDAD/ANEXO/CC.NN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effectLst/>
                          <a:latin typeface="Calibri" panose="020F0502020204030204" pitchFamily="34" charset="0"/>
                        </a:rPr>
                        <a:t>CANTIDAD DE BENIF. PARTICIPANTES EN ECAS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1" i="0" u="none" strike="noStrike">
                          <a:effectLst/>
                          <a:latin typeface="Calibri" panose="020F0502020204030204" pitchFamily="34" charset="0"/>
                        </a:rPr>
                        <a:t>TOTAL DE BENEFICIARIOS A CARGO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1819491"/>
                  </a:ext>
                </a:extLst>
              </a:tr>
              <a:tr h="135836">
                <a:tc rowSpan="18"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Esp. 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18"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JUAN OLARTE QUISPE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JUNIN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GILBER EDUARDO YUPANQUI BRAVO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CN SANTA CLARA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CP. RIO VENADO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18"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252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4334409"/>
                  </a:ext>
                </a:extLst>
              </a:tr>
              <a:tr h="135836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JUNIN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CP ALTO SANTA CLARA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CP. RIO VENADO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262911"/>
                  </a:ext>
                </a:extLst>
              </a:tr>
              <a:tr h="135836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JUNIN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CP BAJO CAPIRO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CP. RIO VENADO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60940"/>
                  </a:ext>
                </a:extLst>
              </a:tr>
              <a:tr h="135836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JUNIN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100" b="0" i="0" u="none" strike="noStrike">
                          <a:effectLst/>
                          <a:latin typeface="Calibri" panose="020F0502020204030204" pitchFamily="34" charset="0"/>
                        </a:rPr>
                        <a:t>CP PUEBLO LIBRE DE AZOPE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CP PARATUSHALI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809921"/>
                  </a:ext>
                </a:extLst>
              </a:tr>
              <a:tr h="135836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JUNIN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CP RIO OSO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CP. RIO VENADO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982419"/>
                  </a:ext>
                </a:extLst>
              </a:tr>
              <a:tr h="135836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JUNIN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CP RIO VENADO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CP. RIO VENADO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418499"/>
                  </a:ext>
                </a:extLst>
              </a:tr>
              <a:tr h="135836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JUNIN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effectLst/>
                          <a:latin typeface="Calibri" panose="020F0502020204030204" pitchFamily="34" charset="0"/>
                        </a:rPr>
                        <a:t>CP RIO VENADO - ALTO PROGRESO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CP. RIO VENADO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297996"/>
                  </a:ext>
                </a:extLst>
              </a:tr>
              <a:tr h="135836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JUNIN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VALENTIN LEONARDO MEZA LEONARDO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CP BELLA ESPERANZA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CP  SHANKI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03615"/>
                  </a:ext>
                </a:extLst>
              </a:tr>
              <a:tr h="135836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JUNIN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CP NUEVO AMANECER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CP. RIO VENADO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00125"/>
                  </a:ext>
                </a:extLst>
              </a:tr>
              <a:tr h="135836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JUNIN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CP NUEVO AMANECER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CP. MARANKIARI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759531"/>
                  </a:ext>
                </a:extLst>
              </a:tr>
              <a:tr h="135836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JUNIN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CP ROSAS PAMPAS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CP  SHANKI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627278"/>
                  </a:ext>
                </a:extLst>
              </a:tr>
              <a:tr h="135836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JUNIN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CP SHANKI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CP  SHANKI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811192"/>
                  </a:ext>
                </a:extLst>
              </a:tr>
              <a:tr h="135836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JUNIN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LUIS ÁNGEL PAUCAR RAMOS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C.P. MARANKIARI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CP SANTO DOMINGO DE MARANKIARI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905040"/>
                  </a:ext>
                </a:extLst>
              </a:tr>
              <a:tr h="135836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JUNIN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CP PRIMERO DE MAYO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CP. RIO VENADO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039873"/>
                  </a:ext>
                </a:extLst>
              </a:tr>
              <a:tr h="135836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JUNIN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100" b="0" i="0" u="none" strike="noStrike">
                          <a:effectLst/>
                          <a:latin typeface="Calibri" panose="020F0502020204030204" pitchFamily="34" charset="0"/>
                        </a:rPr>
                        <a:t>CP PUEBLO LIBRE DE AZOPE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CP PARATUSHALI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830758"/>
                  </a:ext>
                </a:extLst>
              </a:tr>
              <a:tr h="135836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JUNIN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CP PAURELI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effectLst/>
                          <a:latin typeface="Calibri" panose="020F0502020204030204" pitchFamily="34" charset="0"/>
                        </a:rPr>
                        <a:t>CP SANTO DOMINGO DE MARANKIARI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902179"/>
                  </a:ext>
                </a:extLst>
              </a:tr>
              <a:tr h="135836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JUNIN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100" b="0" i="0" u="none" strike="noStrike">
                          <a:effectLst/>
                          <a:latin typeface="Calibri" panose="020F0502020204030204" pitchFamily="34" charset="0"/>
                        </a:rPr>
                        <a:t>CP SAN JUAN DE CORINTO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CP. RIO VENADO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983177"/>
                  </a:ext>
                </a:extLst>
              </a:tr>
              <a:tr h="135836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JUNIN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CP VILLA ESPERANZA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CP. RIO VENADO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878471"/>
                  </a:ext>
                </a:extLst>
              </a:tr>
              <a:tr h="135836">
                <a:tc rowSpan="13"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Esp. 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13"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 LEONIDAS AURORA LUME MADUEÑO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JUNIN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MARCIA CHACON HIDALGO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CN SAN PASCUAL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CP LA FLORIDA HUANTACHIRI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rowSpan="13"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252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5801419"/>
                  </a:ext>
                </a:extLst>
              </a:tr>
              <a:tr h="135836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JUNIN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CN YUPANQUI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CP SANIVENI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099963"/>
                  </a:ext>
                </a:extLst>
              </a:tr>
              <a:tr h="135836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JUNIN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100" b="0" i="0" u="none" strike="noStrike">
                          <a:effectLst/>
                          <a:latin typeface="Calibri" panose="020F0502020204030204" pitchFamily="34" charset="0"/>
                        </a:rPr>
                        <a:t>CP SAN JOSE DE LA FLORIDA (SANIBENI)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CP SANIVENI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082925"/>
                  </a:ext>
                </a:extLst>
              </a:tr>
              <a:tr h="135836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JUNIN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CP SANTA ROSA DE CASHINGARI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CP TZANCUVATZIARI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940311"/>
                  </a:ext>
                </a:extLst>
              </a:tr>
              <a:tr h="135836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JUNIN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CP SELVA VERDE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effectLst/>
                          <a:latin typeface="Calibri" panose="020F0502020204030204" pitchFamily="34" charset="0"/>
                        </a:rPr>
                        <a:t>CP SANTO DOMINGO DE MARANKIARI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943102"/>
                  </a:ext>
                </a:extLst>
              </a:tr>
              <a:tr h="135836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JUNIN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CPM SANIBENI - SECTOR FORTALEZA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CP SANIVENI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165286"/>
                  </a:ext>
                </a:extLst>
              </a:tr>
              <a:tr h="135836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JUNIN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MALDINI ISABEL CHAVEZ MALLMA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CN SANTA BARBARA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CP SANIVENI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10339"/>
                  </a:ext>
                </a:extLst>
              </a:tr>
              <a:tr h="135836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JUNIN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CN SANTA ROSA DE KIRIARI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effectLst/>
                          <a:latin typeface="Calibri" panose="020F0502020204030204" pitchFamily="34" charset="0"/>
                        </a:rPr>
                        <a:t>CP SANTO DOMINGO DE MARANKIARI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516621"/>
                  </a:ext>
                </a:extLst>
              </a:tr>
              <a:tr h="135836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JUNIN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CP BARRIOS ALTOS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CP SANIVENI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768314"/>
                  </a:ext>
                </a:extLst>
              </a:tr>
              <a:tr h="135836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JUNIN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CP SANIBENI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CP SANIVENI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532841"/>
                  </a:ext>
                </a:extLst>
              </a:tr>
              <a:tr h="135836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JUNIN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KELLY LADY RUDAS CHUQUILLANQUI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CP ALTO TZANCUVATZIARI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CP TZANCUVATZIARI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315879"/>
                  </a:ext>
                </a:extLst>
              </a:tr>
              <a:tr h="135836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JUNIN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CP MENORTO TZANCUVATZIARI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CP TZANCUVATZIARI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6443"/>
                  </a:ext>
                </a:extLst>
              </a:tr>
              <a:tr h="135836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JUNIN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SATIPO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CP BAJO TZANCUVATZIARI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>
                          <a:effectLst/>
                          <a:latin typeface="Calibri" panose="020F0502020204030204" pitchFamily="34" charset="0"/>
                        </a:rPr>
                        <a:t>CP TZANCUVATZIARI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818193"/>
                  </a:ext>
                </a:extLst>
              </a:tr>
              <a:tr h="150929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96382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8598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D46707F-3C59-9009-2F14-C1931BBC3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698" y="2032986"/>
            <a:ext cx="11700768" cy="4634144"/>
          </a:xfrm>
        </p:spPr>
        <p:txBody>
          <a:bodyPr>
            <a:normAutofit fontScale="25000" lnSpcReduction="20000"/>
          </a:bodyPr>
          <a:lstStyle/>
          <a:p>
            <a:pPr marL="1371600" lvl="3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72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PRINCIPALES LOGROS</a:t>
            </a:r>
          </a:p>
          <a:p>
            <a:pPr marL="1371600" lvl="3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72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POA complementario 2025 (mayo, junio)</a:t>
            </a:r>
          </a:p>
          <a:p>
            <a:pPr marL="1600200" lvl="3" indent="-2286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es-ES" sz="2500" b="1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7400" lvl="3" indent="-6858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56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Instaló 1,008 has de cacao clones de VRAE 99, VRAE 15, TSH 565, en beneficio de 1008 productores asumiendo el proyecto con 0.5 ha y como contrapartida 0.5 ha el Productor beneficiario.</a:t>
            </a:r>
          </a:p>
          <a:p>
            <a:pPr marL="2057400" lvl="3" indent="-6858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56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logro la instalación de 01 jardín clonal de cacao con 06 clones de alto valor productivo.</a:t>
            </a:r>
          </a:p>
          <a:p>
            <a:pPr marL="2057400" lvl="3" indent="-6858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56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identifico 06 clones nativos y locales de alto valor productivo (Clon Africano SMCA, CLON Rambo, Clon COAR, Clon </a:t>
            </a:r>
            <a:r>
              <a:rPr lang="es-ES" sz="5600" b="1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Cheni</a:t>
            </a:r>
            <a:r>
              <a:rPr lang="es-ES" sz="56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Clon ao-350, y Clon criollo Rojo).</a:t>
            </a:r>
          </a:p>
          <a:p>
            <a:pPr marL="2057400" lvl="3" indent="-6858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56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01 reunión de trabajo del equipo técnico; </a:t>
            </a:r>
          </a:p>
          <a:p>
            <a:pPr marL="2057400" lvl="3" indent="-6858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56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1008 asistencias técnicas personalizadas en el cultivo de cacao, </a:t>
            </a:r>
          </a:p>
          <a:p>
            <a:pPr marL="2057400" lvl="3" indent="-6858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56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118 200 unidades de Injertado de plantones de cacao, </a:t>
            </a:r>
          </a:p>
          <a:p>
            <a:pPr marL="2057400" lvl="3" indent="-6858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56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300 has rehabilitadas </a:t>
            </a:r>
          </a:p>
          <a:p>
            <a:pPr marL="2057400" lvl="3" indent="-6858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56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instalación de especies forestales en agroforestería (1008 has), y la participación en una feria local del cacao con organizaciones del proyecto.</a:t>
            </a:r>
          </a:p>
          <a:p>
            <a:endParaRPr lang="es-PE" sz="1200" dirty="0">
              <a:solidFill>
                <a:schemeClr val="tx1"/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A1AB240-4243-2BDD-387E-F870B7248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677" y="1342008"/>
            <a:ext cx="11700768" cy="464597"/>
          </a:xfrm>
        </p:spPr>
        <p:txBody>
          <a:bodyPr>
            <a:noAutofit/>
          </a:bodyPr>
          <a:lstStyle/>
          <a:p>
            <a:r>
              <a:rPr lang="es-ES" b="1" dirty="0"/>
              <a:t>PROYECTO CACAO</a:t>
            </a:r>
            <a:endParaRPr lang="es-PE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F847B0C-6315-3F35-5C6F-DEA106326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3341" y="410778"/>
            <a:ext cx="7636184" cy="704850"/>
          </a:xfrm>
          <a:prstGeom prst="rect">
            <a:avLst/>
          </a:prstGeom>
          <a:noFill/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2EFDF84-C3A6-1CBA-C9E2-2A6CEB2CBE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8814" y="1100331"/>
            <a:ext cx="3110711" cy="17986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28600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363BB7C3-C881-0136-923E-4F2A233A9B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51394" y="283162"/>
            <a:ext cx="6998562" cy="704850"/>
          </a:xfrm>
          <a:prstGeom prst="rect">
            <a:avLst/>
          </a:prstGeom>
          <a:noFill/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612795AD-CC78-F629-48D6-949E123F67A1}"/>
              </a:ext>
            </a:extLst>
          </p:cNvPr>
          <p:cNvSpPr txBox="1">
            <a:spLocks/>
          </p:cNvSpPr>
          <p:nvPr/>
        </p:nvSpPr>
        <p:spPr>
          <a:xfrm>
            <a:off x="142044" y="283162"/>
            <a:ext cx="11700768" cy="4645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/>
              <a:t>PROYECTO CACAO</a:t>
            </a:r>
            <a:endParaRPr lang="es-PE" b="1" dirty="0"/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E0AC08B0-7677-A5F3-F4B6-A9FFDB1411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4668762"/>
              </p:ext>
            </p:extLst>
          </p:nvPr>
        </p:nvGraphicFramePr>
        <p:xfrm>
          <a:off x="279955" y="1403451"/>
          <a:ext cx="11632090" cy="5171387"/>
        </p:xfrm>
        <a:graphic>
          <a:graphicData uri="http://schemas.openxmlformats.org/drawingml/2006/table">
            <a:tbl>
              <a:tblPr/>
              <a:tblGrid>
                <a:gridCol w="825843">
                  <a:extLst>
                    <a:ext uri="{9D8B030D-6E8A-4147-A177-3AD203B41FA5}">
                      <a16:colId xmlns:a16="http://schemas.microsoft.com/office/drawing/2014/main" val="928253026"/>
                    </a:ext>
                  </a:extLst>
                </a:gridCol>
                <a:gridCol w="6870313">
                  <a:extLst>
                    <a:ext uri="{9D8B030D-6E8A-4147-A177-3AD203B41FA5}">
                      <a16:colId xmlns:a16="http://schemas.microsoft.com/office/drawing/2014/main" val="2301856709"/>
                    </a:ext>
                  </a:extLst>
                </a:gridCol>
                <a:gridCol w="1106981">
                  <a:extLst>
                    <a:ext uri="{9D8B030D-6E8A-4147-A177-3AD203B41FA5}">
                      <a16:colId xmlns:a16="http://schemas.microsoft.com/office/drawing/2014/main" val="2314740807"/>
                    </a:ext>
                  </a:extLst>
                </a:gridCol>
                <a:gridCol w="1106981">
                  <a:extLst>
                    <a:ext uri="{9D8B030D-6E8A-4147-A177-3AD203B41FA5}">
                      <a16:colId xmlns:a16="http://schemas.microsoft.com/office/drawing/2014/main" val="3838448543"/>
                    </a:ext>
                  </a:extLst>
                </a:gridCol>
                <a:gridCol w="860986">
                  <a:extLst>
                    <a:ext uri="{9D8B030D-6E8A-4147-A177-3AD203B41FA5}">
                      <a16:colId xmlns:a16="http://schemas.microsoft.com/office/drawing/2014/main" val="3548600164"/>
                    </a:ext>
                  </a:extLst>
                </a:gridCol>
                <a:gridCol w="860986">
                  <a:extLst>
                    <a:ext uri="{9D8B030D-6E8A-4147-A177-3AD203B41FA5}">
                      <a16:colId xmlns:a16="http://schemas.microsoft.com/office/drawing/2014/main" val="648123225"/>
                    </a:ext>
                  </a:extLst>
                </a:gridCol>
              </a:tblGrid>
              <a:tr h="48937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E" sz="2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Item</a:t>
                      </a:r>
                      <a:endParaRPr lang="es-PE" sz="2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s-PE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PARTIDAS Y ACTIVIDADES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Unidad de Medida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SUMATORIA METRADO POA 2025 AÑO 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ACUMULADO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SALDO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027543"/>
                  </a:ext>
                </a:extLst>
              </a:tr>
              <a:tr h="493459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METRADO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METRADO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714415"/>
                  </a:ext>
                </a:extLst>
              </a:tr>
              <a:tr h="354795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TRANSFERENCIA DE TECNOLÓGICA PRODUCTIVA DEL CACAO A LOS PRODUCTORES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1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1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0434278"/>
                  </a:ext>
                </a:extLst>
              </a:tr>
              <a:tr h="275272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1.1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FORMACIÓN Y DISEÑO PRODUCTIVO DE CACAO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9113755"/>
                  </a:ext>
                </a:extLst>
              </a:tr>
              <a:tr h="489372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1.1.1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TALLER DE INDUCCIÓN AL EQUIPO TÉCNICO EN METODOLOGÍA DE ESCUELAS DE CAMPO - ECAS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Taller/Proyecto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764223656"/>
                  </a:ext>
                </a:extLst>
              </a:tr>
              <a:tr h="244686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1.1.2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TALLER: ACTUALIZACIÓN EN INNOVACIÓN EN CULTIVO Y COMERCIO DE CACAO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Taller/Proyecto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4265686114"/>
                  </a:ext>
                </a:extLst>
              </a:tr>
              <a:tr h="244686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1.1.3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TALLER DE COSECHA Y POSTCOSECHA DE CACAO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Taller/Proyecto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56239639"/>
                  </a:ext>
                </a:extLst>
              </a:tr>
              <a:tr h="244686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1.1.4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REUNIONES DE TRABAJO DEL EQUIPO TÉCNICO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Reuniones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3.00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224001123"/>
                  </a:ext>
                </a:extLst>
              </a:tr>
              <a:tr h="244686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1.2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ASISTENCIA TÉCNICA PARA LA POSTCOSECHA DE CACAO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5491716"/>
                  </a:ext>
                </a:extLst>
              </a:tr>
              <a:tr h="244686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1.2.1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DESARROLLO DE ESCUELAS DE CAMPO PARA AGRICULTORES EN CACAO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Sesiones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210.00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128.00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299370382"/>
                  </a:ext>
                </a:extLst>
              </a:tr>
              <a:tr h="244686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1.2.2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ASISTENCIA TÉCNICA EN CULTIVO DE CACAO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Vtas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5040.00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3,024.00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428815548"/>
                  </a:ext>
                </a:extLst>
              </a:tr>
              <a:tr h="244686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1.2.4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IMPLEMENTACIÓN DE MÓDULO DIDÁCTICO PARA ASISTENCIA TÉCNICA (año 02)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Módulo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4040062267"/>
                  </a:ext>
                </a:extLst>
              </a:tr>
              <a:tr h="244686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1.3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INSTALACIÓN ÁREAS NUEVAS CACAO CON CLONES FINOS DE AROMA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9250554"/>
                  </a:ext>
                </a:extLst>
              </a:tr>
              <a:tr h="244686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1.3.5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MANEJO DE PODAS DE PARCELAS DE CACAO DE INSTALACIÓN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Has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1008.00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1,008.00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58382981"/>
                  </a:ext>
                </a:extLst>
              </a:tr>
              <a:tr h="244686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1.3.6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MANEJO AGRONÓMICO DE PARCELAS DE CACAO DE INSTALACIÓN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Has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1008.00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1,008.00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630930230"/>
                  </a:ext>
                </a:extLst>
              </a:tr>
              <a:tr h="244686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1.5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IDENTIFICACIÓN E INSTALACIÓN DE JARDÍN CLONAL DE CACAO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 dirty="0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 dirty="0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2004302"/>
                  </a:ext>
                </a:extLst>
              </a:tr>
              <a:tr h="244686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1.5.3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MANTENIMIENTO DEL JARDÍN CLONAL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N° veces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422463520"/>
                  </a:ext>
                </a:extLst>
              </a:tr>
            </a:tbl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715863E6-12A0-B29D-7C3B-A23FD9B14C40}"/>
              </a:ext>
            </a:extLst>
          </p:cNvPr>
          <p:cNvSpPr txBox="1"/>
          <p:nvPr/>
        </p:nvSpPr>
        <p:spPr>
          <a:xfrm>
            <a:off x="279955" y="979590"/>
            <a:ext cx="7789847" cy="367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71600" marR="0" lvl="3" indent="0" algn="l" defTabSz="914400" rtl="0" eaLnBrk="1" fontAlgn="auto" latinLnBrk="0" hangingPunct="1">
              <a:lnSpc>
                <a:spcPct val="107000"/>
              </a:lnSpc>
              <a:spcBef>
                <a:spcPts val="200"/>
              </a:spcBef>
              <a:spcAft>
                <a:spcPts val="800"/>
              </a:spcAft>
              <a:buClr>
                <a:srgbClr val="A6B727"/>
              </a:buClr>
              <a:buSzPct val="80000"/>
              <a:buFont typeface="Corbel" pitchFamily="34" charset="0"/>
              <a:buNone/>
              <a:tabLst/>
              <a:defRPr/>
            </a:pP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EJECUCION DE ACTIVIDADES POA 2025 AÑO 02</a:t>
            </a:r>
          </a:p>
        </p:txBody>
      </p:sp>
    </p:spTree>
    <p:extLst>
      <p:ext uri="{BB962C8B-B14F-4D97-AF65-F5344CB8AC3E}">
        <p14:creationId xmlns:p14="http://schemas.microsoft.com/office/powerpoint/2010/main" val="3619261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363BB7C3-C881-0136-923E-4F2A233A9B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51394" y="283162"/>
            <a:ext cx="6998562" cy="704850"/>
          </a:xfrm>
          <a:prstGeom prst="rect">
            <a:avLst/>
          </a:prstGeom>
          <a:noFill/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612795AD-CC78-F629-48D6-949E123F67A1}"/>
              </a:ext>
            </a:extLst>
          </p:cNvPr>
          <p:cNvSpPr txBox="1">
            <a:spLocks/>
          </p:cNvSpPr>
          <p:nvPr/>
        </p:nvSpPr>
        <p:spPr>
          <a:xfrm>
            <a:off x="142044" y="283162"/>
            <a:ext cx="11700768" cy="4645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/>
              <a:t>PROYECTO CACAO</a:t>
            </a:r>
            <a:endParaRPr lang="es-PE" b="1" dirty="0"/>
          </a:p>
        </p:txBody>
      </p:sp>
      <p:pic>
        <p:nvPicPr>
          <p:cNvPr id="5" name="Marcador de contenido 3">
            <a:extLst>
              <a:ext uri="{FF2B5EF4-FFF2-40B4-BE49-F238E27FC236}">
                <a16:creationId xmlns:a16="http://schemas.microsoft.com/office/drawing/2014/main" id="{BB691796-7A85-36A5-02C4-8929DE3CB6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66" y="1250924"/>
            <a:ext cx="8773815" cy="5478350"/>
          </a:xfrm>
          <a:prstGeom prst="rect">
            <a:avLst/>
          </a:prstGeom>
          <a:noFill/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5F5DC22E-0A85-5DBE-4C7C-D77BF6724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9092" y="1405686"/>
            <a:ext cx="8773815" cy="704850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</a:rPr>
              <a:t>ASISTENCIA TECNICA PERSONALIZADA</a:t>
            </a:r>
            <a:endParaRPr lang="es-PE" b="1" dirty="0">
              <a:solidFill>
                <a:schemeClr val="bg1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9AEDE5D-B7D0-3316-6652-58DED369A3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45"/>
          <a:stretch/>
        </p:blipFill>
        <p:spPr bwMode="auto">
          <a:xfrm>
            <a:off x="8960177" y="1250924"/>
            <a:ext cx="3023056" cy="54783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41917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DFFF20-A093-A7AA-DEC7-FA61569C8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z="4400" b="0" i="0" u="none" strike="noStrike" kern="1200" cap="none" spc="0" normalizeH="0" baseline="0" noProof="0" dirty="0">
                <a:ln>
                  <a:noFill/>
                </a:ln>
                <a:solidFill>
                  <a:srgbClr val="A6B727"/>
                </a:solidFill>
                <a:effectLst/>
                <a:uLnTx/>
                <a:uFillTx/>
                <a:latin typeface="Corbel" panose="020B0503020204020204"/>
                <a:ea typeface="+mj-ea"/>
                <a:cs typeface="+mj-cs"/>
              </a:rPr>
              <a:t>ESCUELA DE CAMPO DE AGRICULTORES</a:t>
            </a:r>
            <a:endParaRPr lang="es-PE" dirty="0"/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9942CA17-E3D1-7B76-2F83-E03F2FCB23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34" y="1470275"/>
            <a:ext cx="8442664" cy="5112966"/>
          </a:xfrm>
          <a:prstGeom prst="rect">
            <a:avLst/>
          </a:prstGeom>
          <a:noFill/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AB52B93-7F6F-44B1-9F21-DD076F77B5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51394" y="283162"/>
            <a:ext cx="6998562" cy="704850"/>
          </a:xfrm>
          <a:prstGeom prst="rect">
            <a:avLst/>
          </a:prstGeom>
          <a:noFill/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310297C4-D492-1E1D-9880-91106BDF0DB9}"/>
              </a:ext>
            </a:extLst>
          </p:cNvPr>
          <p:cNvSpPr txBox="1">
            <a:spLocks/>
          </p:cNvSpPr>
          <p:nvPr/>
        </p:nvSpPr>
        <p:spPr>
          <a:xfrm>
            <a:off x="142044" y="283162"/>
            <a:ext cx="11700768" cy="4645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/>
              <a:t>PROYECTO CACAO</a:t>
            </a:r>
            <a:endParaRPr lang="es-PE" b="1" dirty="0"/>
          </a:p>
        </p:txBody>
      </p:sp>
    </p:spTree>
    <p:extLst>
      <p:ext uri="{BB962C8B-B14F-4D97-AF65-F5344CB8AC3E}">
        <p14:creationId xmlns:p14="http://schemas.microsoft.com/office/powerpoint/2010/main" val="21753782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7A84B9-3A0C-10FB-EEEC-B1444C460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816745"/>
            <a:ext cx="9875520" cy="908961"/>
          </a:xfrm>
        </p:spPr>
        <p:txBody>
          <a:bodyPr>
            <a:normAutofit/>
          </a:bodyPr>
          <a:lstStyle/>
          <a:p>
            <a:pPr algn="ctr"/>
            <a:r>
              <a:rPr kumimoji="0" lang="es-ES" sz="4400" b="0" i="0" u="none" strike="noStrike" kern="1200" cap="none" spc="0" normalizeH="0" baseline="0" noProof="0" dirty="0">
                <a:ln>
                  <a:noFill/>
                </a:ln>
                <a:solidFill>
                  <a:srgbClr val="A6B727"/>
                </a:solidFill>
                <a:effectLst/>
                <a:uLnTx/>
                <a:uFillTx/>
                <a:latin typeface="Corbel" panose="020B0503020204020204"/>
                <a:ea typeface="+mj-ea"/>
                <a:cs typeface="+mj-cs"/>
              </a:rPr>
              <a:t>ESCUELA DE CAMPO DE AGRICULTORES</a:t>
            </a:r>
            <a:endParaRPr lang="es-PE" sz="3200" b="1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F94B7A2-A466-984E-D3F3-EE03021743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51394" y="283162"/>
            <a:ext cx="6998562" cy="704850"/>
          </a:xfrm>
          <a:prstGeom prst="rect">
            <a:avLst/>
          </a:prstGeom>
          <a:noFill/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C6C115E0-E10E-5EE3-38C9-B2D0A63976AA}"/>
              </a:ext>
            </a:extLst>
          </p:cNvPr>
          <p:cNvSpPr txBox="1">
            <a:spLocks/>
          </p:cNvSpPr>
          <p:nvPr/>
        </p:nvSpPr>
        <p:spPr>
          <a:xfrm>
            <a:off x="142044" y="283162"/>
            <a:ext cx="11700768" cy="4645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/>
              <a:t>PROYECTO CACAO</a:t>
            </a:r>
            <a:endParaRPr lang="es-PE" b="1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B892E3CF-93F4-2D74-BD3A-FB97E1E095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885" y="1505485"/>
            <a:ext cx="7910004" cy="51275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590318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DFFF20-A093-A7AA-DEC7-FA61569C8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z="4400" b="0" i="0" u="none" strike="noStrike" kern="1200" cap="none" spc="0" normalizeH="0" baseline="0" noProof="0" dirty="0">
                <a:ln>
                  <a:noFill/>
                </a:ln>
                <a:solidFill>
                  <a:srgbClr val="A6B727"/>
                </a:solidFill>
                <a:effectLst/>
                <a:uLnTx/>
                <a:uFillTx/>
                <a:latin typeface="Corbel" panose="020B0503020204020204"/>
                <a:ea typeface="+mj-ea"/>
                <a:cs typeface="+mj-cs"/>
              </a:rPr>
              <a:t>ESCUELA DE CAMPO DE AGRICULTORES</a:t>
            </a:r>
            <a:endParaRPr lang="es-PE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AB52B93-7F6F-44B1-9F21-DD076F77B5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51394" y="283162"/>
            <a:ext cx="6998562" cy="704850"/>
          </a:xfrm>
          <a:prstGeom prst="rect">
            <a:avLst/>
          </a:prstGeom>
          <a:noFill/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310297C4-D492-1E1D-9880-91106BDF0DB9}"/>
              </a:ext>
            </a:extLst>
          </p:cNvPr>
          <p:cNvSpPr txBox="1">
            <a:spLocks/>
          </p:cNvSpPr>
          <p:nvPr/>
        </p:nvSpPr>
        <p:spPr>
          <a:xfrm>
            <a:off x="142044" y="283162"/>
            <a:ext cx="11700768" cy="4645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/>
              <a:t>PROYECTO CACAO</a:t>
            </a:r>
            <a:endParaRPr lang="es-PE" b="1" dirty="0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D95DCC78-C0A7-2205-FA05-E8EFBF5939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64816" y="1481035"/>
            <a:ext cx="9135121" cy="5138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5609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472E3E-8963-B961-85F2-B7FF59819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4668" y="1008911"/>
            <a:ext cx="9875520" cy="642151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/>
              <a:t>MONITOREO DE DEVIDA ENTIDAD FINANCIERA</a:t>
            </a:r>
            <a:endParaRPr lang="es-PE" sz="3600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ACDD19E-2D75-B5E8-34B4-5178E3FEB6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51394" y="283162"/>
            <a:ext cx="6998562" cy="704850"/>
          </a:xfrm>
          <a:prstGeom prst="rect">
            <a:avLst/>
          </a:prstGeom>
          <a:noFill/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E9FEED9D-171F-AD8A-5C19-D89F51E79EB9}"/>
              </a:ext>
            </a:extLst>
          </p:cNvPr>
          <p:cNvSpPr txBox="1">
            <a:spLocks/>
          </p:cNvSpPr>
          <p:nvPr/>
        </p:nvSpPr>
        <p:spPr>
          <a:xfrm>
            <a:off x="142044" y="283162"/>
            <a:ext cx="11700768" cy="4645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/>
              <a:t>PROYECTO CACAO</a:t>
            </a:r>
            <a:endParaRPr lang="es-PE" b="1" dirty="0"/>
          </a:p>
        </p:txBody>
      </p:sp>
      <p:pic>
        <p:nvPicPr>
          <p:cNvPr id="9" name="Marcador de contenido 8">
            <a:extLst>
              <a:ext uri="{FF2B5EF4-FFF2-40B4-BE49-F238E27FC236}">
                <a16:creationId xmlns:a16="http://schemas.microsoft.com/office/drawing/2014/main" id="{1F001374-A219-D3A8-0FF1-A41064F34C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412" y="1624484"/>
            <a:ext cx="8566951" cy="48913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226027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363BB7C3-C881-0136-923E-4F2A233A9B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51394" y="283162"/>
            <a:ext cx="6998562" cy="704850"/>
          </a:xfrm>
          <a:prstGeom prst="rect">
            <a:avLst/>
          </a:prstGeom>
          <a:noFill/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612795AD-CC78-F629-48D6-949E123F67A1}"/>
              </a:ext>
            </a:extLst>
          </p:cNvPr>
          <p:cNvSpPr txBox="1">
            <a:spLocks/>
          </p:cNvSpPr>
          <p:nvPr/>
        </p:nvSpPr>
        <p:spPr>
          <a:xfrm>
            <a:off x="142044" y="283162"/>
            <a:ext cx="11700768" cy="4645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/>
              <a:t>PROYECTO CACAO</a:t>
            </a:r>
            <a:endParaRPr lang="es-PE" b="1" dirty="0"/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1E992BBF-F610-5350-76BC-4738ED5D71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20111"/>
              </p:ext>
            </p:extLst>
          </p:nvPr>
        </p:nvGraphicFramePr>
        <p:xfrm>
          <a:off x="308375" y="988012"/>
          <a:ext cx="11605459" cy="5669721"/>
        </p:xfrm>
        <a:graphic>
          <a:graphicData uri="http://schemas.openxmlformats.org/drawingml/2006/table">
            <a:tbl>
              <a:tblPr/>
              <a:tblGrid>
                <a:gridCol w="823952">
                  <a:extLst>
                    <a:ext uri="{9D8B030D-6E8A-4147-A177-3AD203B41FA5}">
                      <a16:colId xmlns:a16="http://schemas.microsoft.com/office/drawing/2014/main" val="2352636843"/>
                    </a:ext>
                  </a:extLst>
                </a:gridCol>
                <a:gridCol w="6854583">
                  <a:extLst>
                    <a:ext uri="{9D8B030D-6E8A-4147-A177-3AD203B41FA5}">
                      <a16:colId xmlns:a16="http://schemas.microsoft.com/office/drawing/2014/main" val="881000298"/>
                    </a:ext>
                  </a:extLst>
                </a:gridCol>
                <a:gridCol w="1104447">
                  <a:extLst>
                    <a:ext uri="{9D8B030D-6E8A-4147-A177-3AD203B41FA5}">
                      <a16:colId xmlns:a16="http://schemas.microsoft.com/office/drawing/2014/main" val="2047827141"/>
                    </a:ext>
                  </a:extLst>
                </a:gridCol>
                <a:gridCol w="1104447">
                  <a:extLst>
                    <a:ext uri="{9D8B030D-6E8A-4147-A177-3AD203B41FA5}">
                      <a16:colId xmlns:a16="http://schemas.microsoft.com/office/drawing/2014/main" val="839389758"/>
                    </a:ext>
                  </a:extLst>
                </a:gridCol>
                <a:gridCol w="859015">
                  <a:extLst>
                    <a:ext uri="{9D8B030D-6E8A-4147-A177-3AD203B41FA5}">
                      <a16:colId xmlns:a16="http://schemas.microsoft.com/office/drawing/2014/main" val="3028087502"/>
                    </a:ext>
                  </a:extLst>
                </a:gridCol>
                <a:gridCol w="859015">
                  <a:extLst>
                    <a:ext uri="{9D8B030D-6E8A-4147-A177-3AD203B41FA5}">
                      <a16:colId xmlns:a16="http://schemas.microsoft.com/office/drawing/2014/main" val="1107638847"/>
                    </a:ext>
                  </a:extLst>
                </a:gridCol>
              </a:tblGrid>
              <a:tr h="68054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E" sz="2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Item</a:t>
                      </a:r>
                      <a:endParaRPr lang="es-PE" sz="2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s-PE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PARTIDAS Y ACTIVIDADES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E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Unidad de Medida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SUMATORIA METRADO POA 2025 AÑO 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ACUMULADO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SALDO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2465039"/>
                  </a:ext>
                </a:extLst>
              </a:tr>
              <a:tr h="1169694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METRADO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METRADO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9706484"/>
                  </a:ext>
                </a:extLst>
              </a:tr>
              <a:tr h="340275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INNOVACIÓN DE LA COSECHA Y  POSTCOSECHA DE CACAO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800" b="1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8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8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7985156"/>
                  </a:ext>
                </a:extLst>
              </a:tr>
              <a:tr h="340275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8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2.1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8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IMPLEMENTACIÓN DE MÓDULOS DE BENEFICIO DE CACAO CENTRALIZADO0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8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8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8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8960792"/>
                  </a:ext>
                </a:extLst>
              </a:tr>
              <a:tr h="680549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2.1.1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IMPLEMENTACIÓN DE MÓDULOS DE BENEFICIO DE CACAO CENTRALIZADO PARA ORGANIZACIONES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Módulo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417260087"/>
                  </a:ext>
                </a:extLst>
              </a:tr>
              <a:tr h="340275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800" b="1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800" b="1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 FORTALECIMIENTO ORGANIZACIONAL A LOS PRODUCTORES DE CACAO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8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8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4621942"/>
                  </a:ext>
                </a:extLst>
              </a:tr>
              <a:tr h="340275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8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3.1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8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 IMPLEMENTACIÓN DE ESCUELA DE LIDERES AGRARIOS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8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8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8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6244959"/>
                  </a:ext>
                </a:extLst>
              </a:tr>
              <a:tr h="680549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3.1.1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1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TALLERES MODULARES PARA LIDERES AGRARIOS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Módulo educativo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3.00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C6E0B4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280911620"/>
                  </a:ext>
                </a:extLst>
              </a:tr>
              <a:tr h="340275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8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3.2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8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CERTIFICACIÓN ORGÁNICA Y COMERCIO JUSTO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8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800" b="0" i="0" u="none" strike="noStrike" dirty="0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8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2936710"/>
                  </a:ext>
                </a:extLst>
              </a:tr>
              <a:tr h="340275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3.2.1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IMPLEMENTACIÓN DE CERTIFICACIÓN ORGÁNICA Y COMERCIO JUSTO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8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Visitas técnicas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336.00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2115849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65886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472E3E-8963-B961-85F2-B7FF59819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4668" y="1008911"/>
            <a:ext cx="9875520" cy="642151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/>
              <a:t>FORTALECIMIENTO ORGANIZACIONAL</a:t>
            </a:r>
            <a:endParaRPr lang="es-PE" b="1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2463BB75-CCB6-3C9C-3767-E7FFC89300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421" y="1535837"/>
            <a:ext cx="6146074" cy="3453413"/>
          </a:xfrm>
          <a:prstGeom prst="rect">
            <a:avLst/>
          </a:prstGeom>
          <a:noFill/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02FBDFC-3CB3-858E-AE28-C2777690A1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42"/>
          <a:stretch/>
        </p:blipFill>
        <p:spPr bwMode="auto">
          <a:xfrm>
            <a:off x="3296458" y="4001937"/>
            <a:ext cx="4767673" cy="2640452"/>
          </a:xfrm>
          <a:prstGeom prst="rect">
            <a:avLst/>
          </a:prstGeom>
          <a:noFill/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ACDD19E-2D75-B5E8-34B4-5178E3FEB6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51394" y="283162"/>
            <a:ext cx="6998562" cy="704850"/>
          </a:xfrm>
          <a:prstGeom prst="rect">
            <a:avLst/>
          </a:prstGeom>
          <a:noFill/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E9FEED9D-171F-AD8A-5C19-D89F51E79EB9}"/>
              </a:ext>
            </a:extLst>
          </p:cNvPr>
          <p:cNvSpPr txBox="1">
            <a:spLocks/>
          </p:cNvSpPr>
          <p:nvPr/>
        </p:nvSpPr>
        <p:spPr>
          <a:xfrm>
            <a:off x="142044" y="283162"/>
            <a:ext cx="11700768" cy="4645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/>
              <a:t>PROYECTO CACAO</a:t>
            </a:r>
            <a:endParaRPr lang="es-PE" b="1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9787BF4-B447-117F-94E9-CC8DD766A58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859" y="1535836"/>
            <a:ext cx="5581720" cy="34056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35763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472E3E-8963-B961-85F2-B7FF59819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4668" y="1008911"/>
            <a:ext cx="9875520" cy="642151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/>
              <a:t>ORGANIZACIONES IDENTIFICADAS</a:t>
            </a:r>
            <a:endParaRPr lang="es-PE" sz="3600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ACDD19E-2D75-B5E8-34B4-5178E3FEB6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51394" y="283162"/>
            <a:ext cx="6998562" cy="704850"/>
          </a:xfrm>
          <a:prstGeom prst="rect">
            <a:avLst/>
          </a:prstGeom>
          <a:noFill/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E9FEED9D-171F-AD8A-5C19-D89F51E79EB9}"/>
              </a:ext>
            </a:extLst>
          </p:cNvPr>
          <p:cNvSpPr txBox="1">
            <a:spLocks/>
          </p:cNvSpPr>
          <p:nvPr/>
        </p:nvSpPr>
        <p:spPr>
          <a:xfrm>
            <a:off x="142044" y="283162"/>
            <a:ext cx="11700768" cy="4645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/>
              <a:t>PROYECTO CACAO</a:t>
            </a:r>
            <a:endParaRPr lang="es-PE" b="1" dirty="0"/>
          </a:p>
        </p:txBody>
      </p:sp>
      <p:sp>
        <p:nvSpPr>
          <p:cNvPr id="5" name="Cuadro de texto 1">
            <a:extLst>
              <a:ext uri="{FF2B5EF4-FFF2-40B4-BE49-F238E27FC236}">
                <a16:creationId xmlns:a16="http://schemas.microsoft.com/office/drawing/2014/main" id="{6E02BB87-2DCC-8979-1ACB-E2E84654578B}"/>
              </a:ext>
            </a:extLst>
          </p:cNvPr>
          <p:cNvSpPr txBox="1"/>
          <p:nvPr/>
        </p:nvSpPr>
        <p:spPr>
          <a:xfrm>
            <a:off x="417250" y="1671962"/>
            <a:ext cx="11132599" cy="4675572"/>
          </a:xfrm>
          <a:prstGeom prst="rect">
            <a:avLst/>
          </a:prstGeom>
          <a:solidFill>
            <a:sysClr val="window" lastClr="FFFFFF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marR="0" lvl="0" indent="-342900" algn="just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es-PE" b="1" i="1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Comunidad Nativa </a:t>
            </a:r>
            <a:r>
              <a:rPr kumimoji="0" lang="es-PE" b="1" i="1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Huantachiri</a:t>
            </a:r>
            <a:r>
              <a:rPr kumimoji="0" lang="es-PE" b="1" i="1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Cooperativa Agraria </a:t>
            </a:r>
            <a:r>
              <a:rPr kumimoji="0" lang="es-PE" b="1" i="1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Obanko</a:t>
            </a:r>
            <a:r>
              <a:rPr kumimoji="0" lang="es-PE" b="1" i="1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PE" b="1" i="1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Kemito</a:t>
            </a:r>
            <a:r>
              <a:rPr kumimoji="0" lang="es-PE" b="1" i="1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PE" b="1" i="1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Kaje</a:t>
            </a:r>
            <a:r>
              <a:rPr kumimoji="0" lang="es-PE" b="1" i="1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haciendo un total de 29 ha con una producción de 16, 838 kg.</a:t>
            </a:r>
            <a:endParaRPr kumimoji="0" lang="es-PE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 marR="0" lvl="0" indent="0" algn="just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PE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Beneficiará a los sectores La Florida de </a:t>
            </a:r>
            <a:r>
              <a:rPr kumimoji="0" lang="es-PE" b="0" i="0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Huantachiri</a:t>
            </a:r>
            <a:r>
              <a:rPr kumimoji="0" lang="es-PE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C.P Santa Rosa de </a:t>
            </a:r>
            <a:r>
              <a:rPr kumimoji="0" lang="es-PE" b="0" i="0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Kiriari</a:t>
            </a:r>
            <a:r>
              <a:rPr kumimoji="0" lang="es-PE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(1.5 ha/ 1000 kg), C. P Boca </a:t>
            </a:r>
            <a:r>
              <a:rPr kumimoji="0" lang="es-PE" b="0" i="0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Huantachiri</a:t>
            </a:r>
            <a:r>
              <a:rPr kumimoji="0" lang="es-PE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(14 ha/ 12550 kg), parte de la C. N de </a:t>
            </a:r>
            <a:r>
              <a:rPr kumimoji="0" lang="es-PE" b="0" i="0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Shanki</a:t>
            </a:r>
            <a:r>
              <a:rPr kumimoji="0" lang="es-PE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 la misma C. N </a:t>
            </a:r>
            <a:r>
              <a:rPr kumimoji="0" lang="es-PE" b="0" i="0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Huantachiri</a:t>
            </a:r>
            <a:r>
              <a:rPr kumimoji="0" lang="es-PE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(13.5 ha/ 3288 kg).</a:t>
            </a:r>
            <a:endParaRPr kumimoji="0" lang="es-PE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tabLst/>
              <a:defRPr/>
            </a:pPr>
            <a:r>
              <a:rPr kumimoji="0" lang="es-PE" b="1" i="1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2) Centro Poblado Mayor Paratushiali – Asociación de Agricultores Tecnificados de Paratushiali Productores Agroindustrial Turístico; haciendo un total de 51.5 ha con una producción de 37,400 kg</a:t>
            </a:r>
            <a:endParaRPr kumimoji="0" lang="es-PE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 marR="0" lvl="0" indent="0" algn="just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PE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Beneficiará a la localidad de Bajo Capiro y C. P San juan de Corinto.</a:t>
            </a:r>
            <a:endParaRPr kumimoji="0" lang="es-PE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tabLst/>
              <a:defRPr/>
            </a:pPr>
            <a:r>
              <a:rPr kumimoji="0" lang="es-PE" b="1" i="1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3) Centro Poblado Mayor </a:t>
            </a:r>
            <a:r>
              <a:rPr kumimoji="0" lang="es-PE" b="1" i="1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Tzancuvatziari</a:t>
            </a:r>
            <a:r>
              <a:rPr kumimoji="0" lang="es-PE" b="1" i="1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Comité de Administración del Módulo Post Cosecha; haciendo un total de 42.75 ha con una producción de 24, 480 kg.</a:t>
            </a:r>
          </a:p>
          <a:p>
            <a:pPr marR="0" lvl="0" algn="just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tabLst/>
              <a:defRPr/>
            </a:pPr>
            <a:r>
              <a:rPr kumimoji="0" lang="es-PE" i="1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Beneficiará a Alto </a:t>
            </a:r>
            <a:r>
              <a:rPr kumimoji="0" lang="es-PE" i="1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Tzancuvatziari</a:t>
            </a:r>
            <a:r>
              <a:rPr kumimoji="0" lang="es-PE" i="1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(15.5 ha/ 7750 kg), C.P Bajo </a:t>
            </a:r>
            <a:r>
              <a:rPr kumimoji="0" lang="es-PE" i="1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Tzancuvatziari</a:t>
            </a:r>
            <a:r>
              <a:rPr kumimoji="0" lang="es-PE" i="1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(12.75 ha/ 7250 kg), C. P Menor </a:t>
            </a:r>
            <a:r>
              <a:rPr kumimoji="0" lang="es-PE" i="1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Tzancuvatziari</a:t>
            </a:r>
            <a:r>
              <a:rPr kumimoji="0" lang="es-PE" i="1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(9.5 ha/ 8750 kg), C.P Santa Rosa de </a:t>
            </a:r>
            <a:r>
              <a:rPr kumimoji="0" lang="es-PE" i="1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Cashingari</a:t>
            </a:r>
            <a:r>
              <a:rPr kumimoji="0" lang="es-PE" i="1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(5 ha/ 730 kg).</a:t>
            </a:r>
            <a:endParaRPr kumimoji="0" lang="es-PE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es-PE" sz="11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54606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472E3E-8963-B961-85F2-B7FF59819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4668" y="1008911"/>
            <a:ext cx="9875520" cy="642151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/>
              <a:t>ORGANIZACIONES IDENTIFICADAS</a:t>
            </a:r>
            <a:endParaRPr lang="es-PE" sz="3600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ACDD19E-2D75-B5E8-34B4-5178E3FEB6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51394" y="283162"/>
            <a:ext cx="6998562" cy="704850"/>
          </a:xfrm>
          <a:prstGeom prst="rect">
            <a:avLst/>
          </a:prstGeom>
          <a:noFill/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E9FEED9D-171F-AD8A-5C19-D89F51E79EB9}"/>
              </a:ext>
            </a:extLst>
          </p:cNvPr>
          <p:cNvSpPr txBox="1">
            <a:spLocks/>
          </p:cNvSpPr>
          <p:nvPr/>
        </p:nvSpPr>
        <p:spPr>
          <a:xfrm>
            <a:off x="142044" y="283162"/>
            <a:ext cx="11700768" cy="4645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/>
              <a:t>PROYECTO CACAO</a:t>
            </a:r>
            <a:endParaRPr lang="es-PE" b="1" dirty="0"/>
          </a:p>
        </p:txBody>
      </p:sp>
      <p:sp>
        <p:nvSpPr>
          <p:cNvPr id="8" name="Cuadro de texto 1">
            <a:extLst>
              <a:ext uri="{FF2B5EF4-FFF2-40B4-BE49-F238E27FC236}">
                <a16:creationId xmlns:a16="http://schemas.microsoft.com/office/drawing/2014/main" id="{17F6FA16-BE44-512D-BCD9-B334E6A91E46}"/>
              </a:ext>
            </a:extLst>
          </p:cNvPr>
          <p:cNvSpPr txBox="1"/>
          <p:nvPr/>
        </p:nvSpPr>
        <p:spPr>
          <a:xfrm>
            <a:off x="648071" y="1494155"/>
            <a:ext cx="11043820" cy="4995422"/>
          </a:xfrm>
          <a:prstGeom prst="rect">
            <a:avLst/>
          </a:prstGeom>
          <a:solidFill>
            <a:sysClr val="window" lastClr="FFFFFF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R="0" lvl="0" algn="just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tabLst/>
              <a:defRPr/>
            </a:pPr>
            <a:r>
              <a:rPr lang="es-PE" sz="1600" b="1" i="1" kern="100" dirty="0">
                <a:solidFill>
                  <a:sysClr val="windowText" lastClr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4) </a:t>
            </a:r>
            <a:r>
              <a:rPr kumimoji="0" lang="es-PE" sz="1600" b="1" i="1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Centro Poblado Mayor </a:t>
            </a:r>
            <a:r>
              <a:rPr kumimoji="0" lang="es-PE" sz="1600" b="1" i="1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Sanibeni</a:t>
            </a:r>
            <a:r>
              <a:rPr kumimoji="0" lang="es-PE" sz="1600" b="1" i="1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Comité en proceso de formalización, haciendo un total de 51.25 ha con una producción de 34, 848 kg</a:t>
            </a:r>
            <a:endParaRPr kumimoji="0" lang="es-PE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6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Beneficiará a los productores locales del C. P </a:t>
            </a:r>
            <a:r>
              <a:rPr kumimoji="0" lang="es-PE" sz="1600" b="0" i="0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Sani</a:t>
            </a:r>
            <a:r>
              <a:rPr kumimoji="0" lang="es-PE" sz="16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Beni (22 ha/ 21820 kg), C.P San Antonio (15.25 ha/ 6650 kg), C. P Barrios Altos (4ha/ 3600 kg), C. P San José de la Florida (9 ha/ 2678 kg), C. P Fortaleza (1ha/ 100 kg), </a:t>
            </a:r>
            <a:endParaRPr kumimoji="0" lang="es-PE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tabLst/>
              <a:defRPr/>
            </a:pPr>
            <a:r>
              <a:rPr kumimoji="0" lang="es-PE" sz="1600" b="1" i="1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5) Cooperativa Satipo.</a:t>
            </a:r>
            <a:endParaRPr kumimoji="0" lang="es-PE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6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Fortalecerá la capacidad de acopio y procesamiento de cacao de los socios en la zona central de la provincia, C. P Nuevo Amanecer (35.5 ha/ 18100 kg), C.P Rio Oso (22 ha/ 16200 kg), </a:t>
            </a:r>
            <a:endParaRPr kumimoji="0" lang="es-PE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tabLst/>
              <a:defRPr/>
            </a:pPr>
            <a:r>
              <a:rPr kumimoji="0" lang="es-PE" sz="1600" b="1" i="1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6) Centro Poblado Mayor Santo Domingo de </a:t>
            </a:r>
            <a:r>
              <a:rPr kumimoji="0" lang="es-PE" sz="1600" b="1" i="1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Marankiari</a:t>
            </a:r>
            <a:r>
              <a:rPr kumimoji="0" lang="es-PE" sz="1600" b="1" i="1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Comité de Administración del Módulo Post Cosecha; haciendo un total de 90.25 ha con una producción de 74,843 kg. </a:t>
            </a:r>
            <a:endParaRPr kumimoji="0" lang="es-PE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6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Beneficiará a la C. N San Pascual (10 ha/ 1363 kg), Bajo </a:t>
            </a:r>
            <a:r>
              <a:rPr kumimoji="0" lang="es-PE" sz="1600" b="0" i="0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Marankiari</a:t>
            </a:r>
            <a:r>
              <a:rPr kumimoji="0" lang="es-PE" sz="16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(29.5 ha/ 29500 kg), C. P Monterrico (10ha/ 8200 kg), C. N El Milagro, C.P </a:t>
            </a:r>
            <a:r>
              <a:rPr kumimoji="0" lang="es-PE" sz="1600" b="0" i="0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Paureli</a:t>
            </a:r>
            <a:r>
              <a:rPr kumimoji="0" lang="es-PE" sz="16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(3 ha/ 2000 kg), C. N </a:t>
            </a:r>
            <a:r>
              <a:rPr kumimoji="0" lang="es-PE" sz="1600" b="0" i="0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Paureli</a:t>
            </a:r>
            <a:r>
              <a:rPr kumimoji="0" lang="es-PE" sz="16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(8.75 ha/ 6480 kg) Bajo </a:t>
            </a:r>
            <a:r>
              <a:rPr kumimoji="0" lang="es-PE" sz="1600" b="0" i="0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Sondoveni</a:t>
            </a:r>
            <a:r>
              <a:rPr kumimoji="0" lang="es-PE" sz="16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(7.5 ha/ 4800 kg) y San José de </a:t>
            </a:r>
            <a:r>
              <a:rPr kumimoji="0" lang="es-PE" sz="1600" b="0" i="0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Marankiari</a:t>
            </a:r>
            <a:r>
              <a:rPr kumimoji="0" lang="es-PE" sz="16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(21.5 ha/ 22500 kg).</a:t>
            </a:r>
            <a:endParaRPr kumimoji="0" lang="es-PE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tabLst/>
              <a:defRPr/>
            </a:pPr>
            <a:r>
              <a:rPr kumimoji="0" lang="es-PE" sz="1600" b="1" i="1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7) Centro Poblado </a:t>
            </a:r>
            <a:r>
              <a:rPr kumimoji="0" lang="es-PE" sz="1600" b="1" i="1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Timarini</a:t>
            </a:r>
            <a:r>
              <a:rPr kumimoji="0" lang="es-PE" sz="1600" b="1" i="1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Comité de Administración del Módulo Post Cosecha; haciendo un total de 49 ha con una producción de 29,000 kg.</a:t>
            </a:r>
            <a:endParaRPr kumimoji="0" lang="es-PE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6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Beneficiará a C.P </a:t>
            </a:r>
            <a:r>
              <a:rPr kumimoji="0" lang="es-PE" sz="1600" b="0" i="0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Timarini</a:t>
            </a:r>
            <a:r>
              <a:rPr kumimoji="0" lang="es-PE" sz="16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Bajo (35.5 ha/ 19400 kg), C. P Alto </a:t>
            </a:r>
            <a:r>
              <a:rPr kumimoji="0" lang="es-PE" sz="1600" b="0" i="0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Timarini</a:t>
            </a:r>
            <a:r>
              <a:rPr kumimoji="0" lang="es-PE" sz="16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(11 ha/ 8200 kg), C. P </a:t>
            </a:r>
            <a:r>
              <a:rPr kumimoji="0" lang="es-PE" sz="1600" b="0" i="0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Timarini</a:t>
            </a:r>
            <a:r>
              <a:rPr kumimoji="0" lang="es-PE" sz="16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(2.5 ha/ 1400 kg), </a:t>
            </a:r>
            <a:endParaRPr kumimoji="0" lang="es-PE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es-PE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4748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472E3E-8963-B961-85F2-B7FF59819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4668" y="1008911"/>
            <a:ext cx="9875520" cy="642151"/>
          </a:xfrm>
        </p:spPr>
        <p:txBody>
          <a:bodyPr>
            <a:noAutofit/>
          </a:bodyPr>
          <a:lstStyle/>
          <a:p>
            <a:pPr algn="ctr"/>
            <a:r>
              <a:rPr lang="es-ES" sz="2800" b="1" dirty="0"/>
              <a:t>MODULOS DE SECADO PARA ORGANIZACIONES IDENTIFICADAS</a:t>
            </a:r>
            <a:endParaRPr lang="es-PE" sz="2800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ACDD19E-2D75-B5E8-34B4-5178E3FEB6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51394" y="283162"/>
            <a:ext cx="6998562" cy="704850"/>
          </a:xfrm>
          <a:prstGeom prst="rect">
            <a:avLst/>
          </a:prstGeom>
          <a:noFill/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E9FEED9D-171F-AD8A-5C19-D89F51E79EB9}"/>
              </a:ext>
            </a:extLst>
          </p:cNvPr>
          <p:cNvSpPr txBox="1">
            <a:spLocks/>
          </p:cNvSpPr>
          <p:nvPr/>
        </p:nvSpPr>
        <p:spPr>
          <a:xfrm>
            <a:off x="142044" y="283162"/>
            <a:ext cx="11700768" cy="4645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/>
              <a:t>PROYECTO CACAO</a:t>
            </a:r>
            <a:endParaRPr lang="es-PE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1D85675-4D28-1817-A1A4-8D0B0D5D8B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199" t="18215" r="14879" b="13268"/>
          <a:stretch/>
        </p:blipFill>
        <p:spPr>
          <a:xfrm>
            <a:off x="1189607" y="1651062"/>
            <a:ext cx="9875519" cy="469887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488671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FACDD19E-2D75-B5E8-34B4-5178E3FEB6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51394" y="283162"/>
            <a:ext cx="6998562" cy="704850"/>
          </a:xfrm>
          <a:prstGeom prst="rect">
            <a:avLst/>
          </a:prstGeom>
          <a:noFill/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E9FEED9D-171F-AD8A-5C19-D89F51E79EB9}"/>
              </a:ext>
            </a:extLst>
          </p:cNvPr>
          <p:cNvSpPr txBox="1">
            <a:spLocks/>
          </p:cNvSpPr>
          <p:nvPr/>
        </p:nvSpPr>
        <p:spPr>
          <a:xfrm>
            <a:off x="142044" y="283162"/>
            <a:ext cx="11700768" cy="4645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/>
              <a:t>PROYECTO CACAO</a:t>
            </a:r>
            <a:endParaRPr lang="es-PE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08C812E-1B14-4C63-6E73-468E5145E7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233" t="14712" r="12841" b="9903"/>
          <a:stretch/>
        </p:blipFill>
        <p:spPr>
          <a:xfrm>
            <a:off x="772357" y="1688052"/>
            <a:ext cx="10364975" cy="4886786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B6DBDD9A-F73B-37A4-6C60-9F77E0EA1255}"/>
              </a:ext>
            </a:extLst>
          </p:cNvPr>
          <p:cNvSpPr txBox="1">
            <a:spLocks/>
          </p:cNvSpPr>
          <p:nvPr/>
        </p:nvSpPr>
        <p:spPr>
          <a:xfrm>
            <a:off x="1054668" y="1045901"/>
            <a:ext cx="9875520" cy="6421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2800" b="1" dirty="0"/>
              <a:t>MODULOS DE SECADO PARA ORGANIZACIONES IDENTIFICADAS</a:t>
            </a:r>
            <a:endParaRPr lang="es-PE" sz="2800" b="1" dirty="0"/>
          </a:p>
        </p:txBody>
      </p:sp>
    </p:spTree>
    <p:extLst>
      <p:ext uri="{BB962C8B-B14F-4D97-AF65-F5344CB8AC3E}">
        <p14:creationId xmlns:p14="http://schemas.microsoft.com/office/powerpoint/2010/main" val="18523402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363BB7C3-C881-0136-923E-4F2A233A9B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51394" y="283162"/>
            <a:ext cx="6998562" cy="704850"/>
          </a:xfrm>
          <a:prstGeom prst="rect">
            <a:avLst/>
          </a:prstGeom>
          <a:noFill/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612795AD-CC78-F629-48D6-949E123F67A1}"/>
              </a:ext>
            </a:extLst>
          </p:cNvPr>
          <p:cNvSpPr txBox="1">
            <a:spLocks/>
          </p:cNvSpPr>
          <p:nvPr/>
        </p:nvSpPr>
        <p:spPr>
          <a:xfrm>
            <a:off x="142044" y="283162"/>
            <a:ext cx="11700768" cy="4645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/>
              <a:t>PROYECTO CACAO</a:t>
            </a:r>
            <a:endParaRPr lang="es-PE" b="1" dirty="0"/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F6605C5F-78E8-5757-3865-99BF1E00A5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153814"/>
              </p:ext>
            </p:extLst>
          </p:nvPr>
        </p:nvGraphicFramePr>
        <p:xfrm>
          <a:off x="235912" y="1166996"/>
          <a:ext cx="11700767" cy="5434417"/>
        </p:xfrm>
        <a:graphic>
          <a:graphicData uri="http://schemas.openxmlformats.org/drawingml/2006/table">
            <a:tbl>
              <a:tblPr/>
              <a:tblGrid>
                <a:gridCol w="830719">
                  <a:extLst>
                    <a:ext uri="{9D8B030D-6E8A-4147-A177-3AD203B41FA5}">
                      <a16:colId xmlns:a16="http://schemas.microsoft.com/office/drawing/2014/main" val="4081752318"/>
                    </a:ext>
                  </a:extLst>
                </a:gridCol>
                <a:gridCol w="6910876">
                  <a:extLst>
                    <a:ext uri="{9D8B030D-6E8A-4147-A177-3AD203B41FA5}">
                      <a16:colId xmlns:a16="http://schemas.microsoft.com/office/drawing/2014/main" val="2338085982"/>
                    </a:ext>
                  </a:extLst>
                </a:gridCol>
                <a:gridCol w="1113517">
                  <a:extLst>
                    <a:ext uri="{9D8B030D-6E8A-4147-A177-3AD203B41FA5}">
                      <a16:colId xmlns:a16="http://schemas.microsoft.com/office/drawing/2014/main" val="1402192580"/>
                    </a:ext>
                  </a:extLst>
                </a:gridCol>
                <a:gridCol w="1113517">
                  <a:extLst>
                    <a:ext uri="{9D8B030D-6E8A-4147-A177-3AD203B41FA5}">
                      <a16:colId xmlns:a16="http://schemas.microsoft.com/office/drawing/2014/main" val="2449528557"/>
                    </a:ext>
                  </a:extLst>
                </a:gridCol>
                <a:gridCol w="866069">
                  <a:extLst>
                    <a:ext uri="{9D8B030D-6E8A-4147-A177-3AD203B41FA5}">
                      <a16:colId xmlns:a16="http://schemas.microsoft.com/office/drawing/2014/main" val="3749001470"/>
                    </a:ext>
                  </a:extLst>
                </a:gridCol>
                <a:gridCol w="866069">
                  <a:extLst>
                    <a:ext uri="{9D8B030D-6E8A-4147-A177-3AD203B41FA5}">
                      <a16:colId xmlns:a16="http://schemas.microsoft.com/office/drawing/2014/main" val="376866981"/>
                    </a:ext>
                  </a:extLst>
                </a:gridCol>
              </a:tblGrid>
              <a:tr h="86960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E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Item</a:t>
                      </a:r>
                      <a:endParaRPr lang="es-PE" sz="20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s-P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PARTIDAS Y ACTIVIDADES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Unidad de Medida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SUMATORIA METRADO POA 2025 AÑO 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8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ACUMULADO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8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SALDO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2127053"/>
                  </a:ext>
                </a:extLst>
              </a:tr>
              <a:tr h="822012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METRADO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METRADO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1786728"/>
                  </a:ext>
                </a:extLst>
              </a:tr>
              <a:tr h="434801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GESTIÓN EMPRESARIAL Y COMERCIAL DE CACAO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0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0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0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0205828"/>
                  </a:ext>
                </a:extLst>
              </a:tr>
              <a:tr h="434801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4.1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20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COMERCIALIZACIÓN JUSTA DEL GRANO DE CACAO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0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2694772"/>
                  </a:ext>
                </a:extLst>
              </a:tr>
              <a:tr h="434801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4.1.1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ARTICULACIÓN COMERCIAL DE CACAO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Convenio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0.60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C6E0B4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229608161"/>
                  </a:ext>
                </a:extLst>
              </a:tr>
              <a:tr h="434801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4.1.2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CREACIÓN DE PAGINA WEB - VENTANA COMERCIAL DE CACAO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Página web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343397711"/>
                  </a:ext>
                </a:extLst>
              </a:tr>
              <a:tr h="434801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4.3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20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PARTICIPACIÓN EN FERIAS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0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3174687"/>
                  </a:ext>
                </a:extLst>
              </a:tr>
              <a:tr h="434801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4.3.1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PARTICIPACIÓN EN FERIA LOCAL DE CACAO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Feria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506483501"/>
                  </a:ext>
                </a:extLst>
              </a:tr>
              <a:tr h="434801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4.3.2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PARTICIPACIÓN EN FERIA EXPO AMAZÓNICA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Feria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3977877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99354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7A84B9-3A0C-10FB-EEEC-B1444C460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816745"/>
            <a:ext cx="9875520" cy="908961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/>
              <a:t>PASANTIA INTERNA DE LIDERES DE ORGANIZACION</a:t>
            </a:r>
            <a:endParaRPr lang="es-PE" sz="3200" b="1" dirty="0"/>
          </a:p>
        </p:txBody>
      </p:sp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5BF62517-7008-9C29-401E-1BF8EE491B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699" y="1965960"/>
            <a:ext cx="7844935" cy="4282439"/>
          </a:xfrm>
          <a:prstGeom prst="rect">
            <a:avLst/>
          </a:prstGeom>
          <a:noFill/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F94B7A2-A466-984E-D3F3-EE03021743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51394" y="283162"/>
            <a:ext cx="6998562" cy="704850"/>
          </a:xfrm>
          <a:prstGeom prst="rect">
            <a:avLst/>
          </a:prstGeom>
          <a:noFill/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C6C115E0-E10E-5EE3-38C9-B2D0A63976AA}"/>
              </a:ext>
            </a:extLst>
          </p:cNvPr>
          <p:cNvSpPr txBox="1">
            <a:spLocks/>
          </p:cNvSpPr>
          <p:nvPr/>
        </p:nvSpPr>
        <p:spPr>
          <a:xfrm>
            <a:off x="142044" y="283162"/>
            <a:ext cx="11700768" cy="4645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/>
              <a:t>PROYECTO CACAO</a:t>
            </a:r>
            <a:endParaRPr lang="es-PE" b="1" dirty="0"/>
          </a:p>
        </p:txBody>
      </p:sp>
    </p:spTree>
    <p:extLst>
      <p:ext uri="{BB962C8B-B14F-4D97-AF65-F5344CB8AC3E}">
        <p14:creationId xmlns:p14="http://schemas.microsoft.com/office/powerpoint/2010/main" val="18609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363BB7C3-C881-0136-923E-4F2A233A9B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91091" y="-931"/>
            <a:ext cx="6998562" cy="640122"/>
          </a:xfrm>
          <a:prstGeom prst="rect">
            <a:avLst/>
          </a:prstGeom>
          <a:noFill/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612795AD-CC78-F629-48D6-949E123F67A1}"/>
              </a:ext>
            </a:extLst>
          </p:cNvPr>
          <p:cNvSpPr txBox="1">
            <a:spLocks/>
          </p:cNvSpPr>
          <p:nvPr/>
        </p:nvSpPr>
        <p:spPr>
          <a:xfrm>
            <a:off x="142046" y="262358"/>
            <a:ext cx="4048217" cy="4645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dirty="0"/>
              <a:t>PROYECTO CACAO</a:t>
            </a:r>
            <a:endParaRPr lang="es-PE" sz="3600" b="1" dirty="0"/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EFA252C8-7D65-E33F-5FE2-C8E543010C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1492312"/>
              </p:ext>
            </p:extLst>
          </p:nvPr>
        </p:nvGraphicFramePr>
        <p:xfrm>
          <a:off x="0" y="0"/>
          <a:ext cx="12192000" cy="6857993"/>
        </p:xfrm>
        <a:graphic>
          <a:graphicData uri="http://schemas.openxmlformats.org/drawingml/2006/table">
            <a:tbl>
              <a:tblPr/>
              <a:tblGrid>
                <a:gridCol w="463722">
                  <a:extLst>
                    <a:ext uri="{9D8B030D-6E8A-4147-A177-3AD203B41FA5}">
                      <a16:colId xmlns:a16="http://schemas.microsoft.com/office/drawing/2014/main" val="17567493"/>
                    </a:ext>
                  </a:extLst>
                </a:gridCol>
                <a:gridCol w="3777396">
                  <a:extLst>
                    <a:ext uri="{9D8B030D-6E8A-4147-A177-3AD203B41FA5}">
                      <a16:colId xmlns:a16="http://schemas.microsoft.com/office/drawing/2014/main" val="1533031449"/>
                    </a:ext>
                  </a:extLst>
                </a:gridCol>
                <a:gridCol w="608634">
                  <a:extLst>
                    <a:ext uri="{9D8B030D-6E8A-4147-A177-3AD203B41FA5}">
                      <a16:colId xmlns:a16="http://schemas.microsoft.com/office/drawing/2014/main" val="108375157"/>
                    </a:ext>
                  </a:extLst>
                </a:gridCol>
                <a:gridCol w="608634">
                  <a:extLst>
                    <a:ext uri="{9D8B030D-6E8A-4147-A177-3AD203B41FA5}">
                      <a16:colId xmlns:a16="http://schemas.microsoft.com/office/drawing/2014/main" val="484341816"/>
                    </a:ext>
                  </a:extLst>
                </a:gridCol>
                <a:gridCol w="541008">
                  <a:extLst>
                    <a:ext uri="{9D8B030D-6E8A-4147-A177-3AD203B41FA5}">
                      <a16:colId xmlns:a16="http://schemas.microsoft.com/office/drawing/2014/main" val="2691378930"/>
                    </a:ext>
                  </a:extLst>
                </a:gridCol>
                <a:gridCol w="705242">
                  <a:extLst>
                    <a:ext uri="{9D8B030D-6E8A-4147-A177-3AD203B41FA5}">
                      <a16:colId xmlns:a16="http://schemas.microsoft.com/office/drawing/2014/main" val="2099708459"/>
                    </a:ext>
                  </a:extLst>
                </a:gridCol>
                <a:gridCol w="512026">
                  <a:extLst>
                    <a:ext uri="{9D8B030D-6E8A-4147-A177-3AD203B41FA5}">
                      <a16:colId xmlns:a16="http://schemas.microsoft.com/office/drawing/2014/main" val="3868359550"/>
                    </a:ext>
                  </a:extLst>
                </a:gridCol>
                <a:gridCol w="405755">
                  <a:extLst>
                    <a:ext uri="{9D8B030D-6E8A-4147-A177-3AD203B41FA5}">
                      <a16:colId xmlns:a16="http://schemas.microsoft.com/office/drawing/2014/main" val="1494926610"/>
                    </a:ext>
                  </a:extLst>
                </a:gridCol>
                <a:gridCol w="579651">
                  <a:extLst>
                    <a:ext uri="{9D8B030D-6E8A-4147-A177-3AD203B41FA5}">
                      <a16:colId xmlns:a16="http://schemas.microsoft.com/office/drawing/2014/main" val="4143712808"/>
                    </a:ext>
                  </a:extLst>
                </a:gridCol>
                <a:gridCol w="463722">
                  <a:extLst>
                    <a:ext uri="{9D8B030D-6E8A-4147-A177-3AD203B41FA5}">
                      <a16:colId xmlns:a16="http://schemas.microsoft.com/office/drawing/2014/main" val="2221593864"/>
                    </a:ext>
                  </a:extLst>
                </a:gridCol>
                <a:gridCol w="425077">
                  <a:extLst>
                    <a:ext uri="{9D8B030D-6E8A-4147-A177-3AD203B41FA5}">
                      <a16:colId xmlns:a16="http://schemas.microsoft.com/office/drawing/2014/main" val="4067798715"/>
                    </a:ext>
                  </a:extLst>
                </a:gridCol>
                <a:gridCol w="589312">
                  <a:extLst>
                    <a:ext uri="{9D8B030D-6E8A-4147-A177-3AD203B41FA5}">
                      <a16:colId xmlns:a16="http://schemas.microsoft.com/office/drawing/2014/main" val="792568694"/>
                    </a:ext>
                  </a:extLst>
                </a:gridCol>
                <a:gridCol w="469518">
                  <a:extLst>
                    <a:ext uri="{9D8B030D-6E8A-4147-A177-3AD203B41FA5}">
                      <a16:colId xmlns:a16="http://schemas.microsoft.com/office/drawing/2014/main" val="1164158200"/>
                    </a:ext>
                  </a:extLst>
                </a:gridCol>
                <a:gridCol w="415417">
                  <a:extLst>
                    <a:ext uri="{9D8B030D-6E8A-4147-A177-3AD203B41FA5}">
                      <a16:colId xmlns:a16="http://schemas.microsoft.com/office/drawing/2014/main" val="173138586"/>
                    </a:ext>
                  </a:extLst>
                </a:gridCol>
                <a:gridCol w="505340">
                  <a:extLst>
                    <a:ext uri="{9D8B030D-6E8A-4147-A177-3AD203B41FA5}">
                      <a16:colId xmlns:a16="http://schemas.microsoft.com/office/drawing/2014/main" val="1749103846"/>
                    </a:ext>
                  </a:extLst>
                </a:gridCol>
                <a:gridCol w="559294">
                  <a:extLst>
                    <a:ext uri="{9D8B030D-6E8A-4147-A177-3AD203B41FA5}">
                      <a16:colId xmlns:a16="http://schemas.microsoft.com/office/drawing/2014/main" val="1431359093"/>
                    </a:ext>
                  </a:extLst>
                </a:gridCol>
                <a:gridCol w="562252">
                  <a:extLst>
                    <a:ext uri="{9D8B030D-6E8A-4147-A177-3AD203B41FA5}">
                      <a16:colId xmlns:a16="http://schemas.microsoft.com/office/drawing/2014/main" val="796028189"/>
                    </a:ext>
                  </a:extLst>
                </a:gridCol>
              </a:tblGrid>
              <a:tr h="12246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E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Item</a:t>
                      </a:r>
                      <a:endParaRPr lang="es-PE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s-P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PARTIDAS Y ACTIVIDADES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Unidad de Medida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SUMATORIA METRADO POA 2025 AÑO 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Costo Unit.  S/.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Costo Total   S/.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ANTERIOR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ACTUAL (OCTUBRE)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ACUMULADO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SALDO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100841"/>
                  </a:ext>
                </a:extLst>
              </a:tr>
              <a:tr h="473476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METRADO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8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VALORIZACION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METRADO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8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VALORIZACION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METRADO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VALORIZACION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METRADO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VALORIZACION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551666"/>
                  </a:ext>
                </a:extLst>
              </a:tr>
              <a:tr h="231333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TRANSFERENCIA DE TECNOLÓGICA PRODUCTIVA DEL CACAO A LOS PRODUCTORES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700" b="1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S/ 711,285.00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4404448"/>
                  </a:ext>
                </a:extLst>
              </a:tr>
              <a:tr h="132432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1.1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FORMACIÓN Y DISEÑO PRODUCTIVO DE CACAO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S/ 31,820.00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9476054"/>
                  </a:ext>
                </a:extLst>
              </a:tr>
              <a:tr h="264866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1.1.1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TALLER DE INDUCCIÓN AL EQUIPO TÉCNICO EN METODOLOGÍA DE ESCUELAS DE CAMPO - ECAS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Taller/Proyecto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5,140.00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5,140.00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5,140.00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F8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5,140.00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601869265"/>
                  </a:ext>
                </a:extLst>
              </a:tr>
              <a:tr h="132432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1.1.2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TALLER: ACTUALIZACIÓN EN INNOVACIÓN EN CULTIVO Y COMERCIO DE CACAO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Taller/Proyecto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6,030.00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6,030.00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6,030.00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386881428"/>
                  </a:ext>
                </a:extLst>
              </a:tr>
              <a:tr h="132432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1.1.3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TALLER DE COSECHA Y POSTCOSECHA DE CACAO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Taller/Proyecto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4,472.50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17,890.00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17,890.00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3951815"/>
                  </a:ext>
                </a:extLst>
              </a:tr>
              <a:tr h="231757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1.1.4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REUNIONES DE TRABAJO DEL EQUIPO TÉCNICO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Reuniones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552.00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2,760.00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2.00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1,104.00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92D050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552.00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3.00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F8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1,656.00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1,104.00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796187147"/>
                  </a:ext>
                </a:extLst>
              </a:tr>
              <a:tr h="132432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1.2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ASISTENCIA TÉCNICA PARA LA POSTCOSECHA DE CACAO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S/ 458,025.00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7644963"/>
                  </a:ext>
                </a:extLst>
              </a:tr>
              <a:tr h="231757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1.2.1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DESARROLLO DE ESCUELAS DE CAMPO PARA AGRICULTORES EN CACAO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Sesiones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210.00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565.14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118,680.00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84.00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47,472.00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44.00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92D050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24,866.29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20.95%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128.00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F8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72,338.29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46,341.71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39.05%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251230046"/>
                  </a:ext>
                </a:extLst>
              </a:tr>
              <a:tr h="231757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1.2.2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ASISTENCIA TÉCNICA EN CULTIVO DE CACAO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Vtas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5040.00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52.86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266,400.00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1,812.00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95,777.14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1,212.00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92D050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64,062.86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24.05%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3,024.00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F8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159,840.00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106,560.00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4128068724"/>
                  </a:ext>
                </a:extLst>
              </a:tr>
              <a:tr h="231757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1.2.4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IMPLEMENTACIÓN DE MÓDULO DIDÁCTICO PARA ASISTENCIA TÉCNICA (año 02)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Módulo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72,945.00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72,945.00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72,945.00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F8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72,945.00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170008480"/>
                  </a:ext>
                </a:extLst>
              </a:tr>
              <a:tr h="132432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1.3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INSTALACIÓN ÁREAS NUEVAS CACAO CON CLONES FINOS DE AROMA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S/ 211,680.00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3767882"/>
                  </a:ext>
                </a:extLst>
              </a:tr>
              <a:tr h="132432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1.3.5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MANEJO DE PODAS DE PARCELAS DE CACAO DE INSTALACIÓN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Has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1008.00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E2EFDA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E2EFDA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504.00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504.00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92D050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1,008.00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F8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560186034"/>
                  </a:ext>
                </a:extLst>
              </a:tr>
              <a:tr h="231757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1.3.6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MANEJO AGRONÓMICO DE PARCELAS DE CACAO DE INSTALACIÓN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Has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1008.00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210.00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211,680.00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504.00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105,840.00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504.00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92D050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105,840.00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1,008.00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F8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211,680.00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113044017"/>
                  </a:ext>
                </a:extLst>
              </a:tr>
              <a:tr h="132432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1.5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IDENTIFICACIÓN E INSTALACIÓN DE JARDÍN CLONAL DE CACAO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S/ 9,760.00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1944430"/>
                  </a:ext>
                </a:extLst>
              </a:tr>
              <a:tr h="132432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1.5.3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MANTENIMIENTO DEL JARDÍN CLONAL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N° veces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9,760.00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9,760.00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9,760.00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4094500298"/>
                  </a:ext>
                </a:extLst>
              </a:tr>
              <a:tr h="132432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1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INNOVACIÓN DE LA COSECHA Y  POSTCOSECHA DE CACAO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700" b="1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S/ 563,000.00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0997543"/>
                  </a:ext>
                </a:extLst>
              </a:tr>
              <a:tr h="132432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2.1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8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IMPLEMENTACIÓN DE MÓDULOS DE BENEFICIO DE CACAO CENTRALIZADO0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S/ 563,000.00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0887403"/>
                  </a:ext>
                </a:extLst>
              </a:tr>
              <a:tr h="264866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2.1.1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IMPLEMENTACIÓN DE MÓDULOS DE BENEFICIO DE CACAO CENTRALIZADO PARA ORGANIZACIONES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Módulo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80,428.57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563,000.00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563,000.00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410248424"/>
                  </a:ext>
                </a:extLst>
              </a:tr>
              <a:tr h="132432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1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 FORTALECIMIENTO ORGANIZACIONAL A LOS PRODUCTORES DE CACAO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700" b="1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S/ 92,600.00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9938463"/>
                  </a:ext>
                </a:extLst>
              </a:tr>
              <a:tr h="132432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3.1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 IMPLEMENTACIÓN DE ESCUELA DE LIDERES AGRARIOS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S/ 40,320.00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148145"/>
                  </a:ext>
                </a:extLst>
              </a:tr>
              <a:tr h="231757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3.1.1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TALLERES MODULARES PARA LIDERES AGRARIOS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Módulo educativo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5,760.00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40,320.00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3.00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17,280.00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3.00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F8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17,280.00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C6E0B4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23,040.00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57.14%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720788374"/>
                  </a:ext>
                </a:extLst>
              </a:tr>
              <a:tr h="132432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3.2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CERTIFICACIÓN ORGÁNICA Y COMERCIO JUSTO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S/ 52,280.00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5726692"/>
                  </a:ext>
                </a:extLst>
              </a:tr>
              <a:tr h="132432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3.2.1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IMPLEMENTACIÓN DE CERTIFICACIÓN ORGÁNICA Y COMERCIO JUSTO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Visitas técnicas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336.00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155.60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52,280.00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52,280.00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601186133"/>
                  </a:ext>
                </a:extLst>
              </a:tr>
              <a:tr h="132432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1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GESTIÓN EMPRESARIAL Y COMERCIAL DE CACAO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700" b="1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S/ 54,795.00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3629457"/>
                  </a:ext>
                </a:extLst>
              </a:tr>
              <a:tr h="132432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4.1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COMERCIALIZACIÓN JUSTA DEL GRANO DE CACAO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S/ 30,000.00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4489067"/>
                  </a:ext>
                </a:extLst>
              </a:tr>
              <a:tr h="231757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4.1.1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ARTICULACIÓN COMERCIAL DE CACAO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Convenio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27,000.00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27,000.00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0.40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10,800.00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0.20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92D050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5,400.00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0.60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F8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16,200.00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C6E0B4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10,800.00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346463289"/>
                  </a:ext>
                </a:extLst>
              </a:tr>
              <a:tr h="132432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4.1.2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CREACIÓN DE PAGINA WEB - VENTANA COMERCIAL DE CACAO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Página web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3,000.00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3,000.00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3,000.00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675411262"/>
                  </a:ext>
                </a:extLst>
              </a:tr>
              <a:tr h="132432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4.3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8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PARTICIPACIÓN EN FERIAS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S/ 24,795.00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0329325"/>
                  </a:ext>
                </a:extLst>
              </a:tr>
              <a:tr h="231757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4.3.1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PARTICIPACIÓN EN FERIA LOCAL DE CACAO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Feria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7,800.00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7,800.00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7,800.00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F8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7,800.00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537403244"/>
                  </a:ext>
                </a:extLst>
              </a:tr>
              <a:tr h="132432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4.3.2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PARTICIPACIÓN EN FERIA EXPO AMAZÓNICA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Feria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16,995.00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16,995.00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16,995.00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52971484"/>
                  </a:ext>
                </a:extLst>
              </a:tr>
              <a:tr h="23175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PE" sz="700" b="1" i="0" u="none" strike="noStrike">
                          <a:solidFill>
                            <a:srgbClr val="4472C4"/>
                          </a:solidFill>
                          <a:effectLst/>
                          <a:latin typeface="Arial Narrow" panose="020B0606020202030204" pitchFamily="34" charset="0"/>
                        </a:rPr>
                        <a:t>COSTO DIRECTO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700" b="1" i="0" u="none" strike="noStrike">
                          <a:solidFill>
                            <a:srgbClr val="4472C4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700" b="1" i="0" u="none" strike="noStrike">
                          <a:solidFill>
                            <a:srgbClr val="4472C4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700" b="1" i="0" u="none" strike="noStrike">
                          <a:solidFill>
                            <a:srgbClr val="4472C4"/>
                          </a:solidFill>
                          <a:effectLst/>
                          <a:latin typeface="Arial Narrow" panose="020B0606020202030204" pitchFamily="34" charset="0"/>
                        </a:rPr>
                        <a:t>S/ 1,421,680.00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364,158.14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4472C4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4472C4"/>
                          </a:solidFill>
                          <a:effectLst/>
                          <a:latin typeface="Arial Narrow" panose="020B0606020202030204" pitchFamily="34" charset="0"/>
                        </a:rPr>
                        <a:t>S/ 200,721.14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4472C4"/>
                          </a:solidFill>
                          <a:effectLst/>
                          <a:latin typeface="Arial Narrow" panose="020B0606020202030204" pitchFamily="34" charset="0"/>
                        </a:rPr>
                        <a:t>14.12%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4472C4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FFF2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4472C4"/>
                          </a:solidFill>
                          <a:effectLst/>
                          <a:latin typeface="Arial Narrow" panose="020B0606020202030204" pitchFamily="34" charset="0"/>
                        </a:rPr>
                        <a:t>S/ 564,879.29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4472C4"/>
                          </a:solidFill>
                          <a:effectLst/>
                          <a:latin typeface="Arial Narrow" panose="020B0606020202030204" pitchFamily="34" charset="0"/>
                        </a:rPr>
                        <a:t>39.73%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FFF2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4472C4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FFF2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4472C4"/>
                          </a:solidFill>
                          <a:effectLst/>
                          <a:latin typeface="Arial Narrow" panose="020B0606020202030204" pitchFamily="34" charset="0"/>
                        </a:rPr>
                        <a:t>S/ 856,800.71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4472C4"/>
                          </a:solidFill>
                          <a:effectLst/>
                          <a:latin typeface="Arial Narrow" panose="020B0606020202030204" pitchFamily="34" charset="0"/>
                        </a:rPr>
                        <a:t>60.27%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5397570"/>
                  </a:ext>
                </a:extLst>
              </a:tr>
              <a:tr h="21772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GASTOS GENERALES (8 %  CD)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700" b="1" i="0" u="none" strike="noStrike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700" b="1" i="0" u="none" strike="noStrike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155,983.21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39,954.53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E2EFDA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22,022.63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E2EFDA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14.12%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E2EFDA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E2EFDA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61,977.16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E2EFDA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39.73%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E2EFDA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E2EFDA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94,006.05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60.27%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1469975"/>
                  </a:ext>
                </a:extLst>
              </a:tr>
              <a:tr h="23175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COSTO DE EJECUCIÓN DEL PROYECTO (CD + GG)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1,577,663.21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FFF2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404,112.67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FFF2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222,743.77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FFF2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14.12%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FFF2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FFF2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626,856.44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FFF2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39.73%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FFF2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FFF2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950,806.77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FFF2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60.27%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6768210"/>
                  </a:ext>
                </a:extLst>
              </a:tr>
              <a:tr h="21772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GASTOS DE SUPERVISION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700" b="1" i="0" u="none" strike="noStrike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700" b="1" i="0" u="none" strike="noStrike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38,367.00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9,827.57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E2EFDA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5,416.88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E2EFDA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14.12%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E2EFDA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E2EFDA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S/ 15,244.45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E2EFDA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39.73%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E2EFDA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E2EFDA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23122.55431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60.27%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9987056"/>
                  </a:ext>
                </a:extLst>
              </a:tr>
              <a:tr h="231757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s-ES" sz="7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</a:rPr>
                        <a:t>COSTO TOTAL DE EJECUCIÓN DEL PROYECTO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7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S/ 1,616,030.21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2,912.40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 413,940.24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</a:rPr>
                        <a:t>2265.2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S/ 228,160.65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14.12%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</a:rPr>
                        <a:t>5177.6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S/ 642,100.89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39.73%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F8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7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S/ 973,929.32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60.27%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F8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93580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25314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ED1CF747-D02A-02D7-B2FD-18E6ED1448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6895940"/>
              </p:ext>
            </p:extLst>
          </p:nvPr>
        </p:nvGraphicFramePr>
        <p:xfrm>
          <a:off x="239698" y="988013"/>
          <a:ext cx="11762912" cy="5776776"/>
        </p:xfrm>
        <a:graphic>
          <a:graphicData uri="http://schemas.openxmlformats.org/drawingml/2006/table">
            <a:tbl>
              <a:tblPr/>
              <a:tblGrid>
                <a:gridCol w="479393">
                  <a:extLst>
                    <a:ext uri="{9D8B030D-6E8A-4147-A177-3AD203B41FA5}">
                      <a16:colId xmlns:a16="http://schemas.microsoft.com/office/drawing/2014/main" val="60779138"/>
                    </a:ext>
                  </a:extLst>
                </a:gridCol>
                <a:gridCol w="4517368">
                  <a:extLst>
                    <a:ext uri="{9D8B030D-6E8A-4147-A177-3AD203B41FA5}">
                      <a16:colId xmlns:a16="http://schemas.microsoft.com/office/drawing/2014/main" val="3273766923"/>
                    </a:ext>
                  </a:extLst>
                </a:gridCol>
                <a:gridCol w="863461">
                  <a:extLst>
                    <a:ext uri="{9D8B030D-6E8A-4147-A177-3AD203B41FA5}">
                      <a16:colId xmlns:a16="http://schemas.microsoft.com/office/drawing/2014/main" val="3940230563"/>
                    </a:ext>
                  </a:extLst>
                </a:gridCol>
                <a:gridCol w="693601">
                  <a:extLst>
                    <a:ext uri="{9D8B030D-6E8A-4147-A177-3AD203B41FA5}">
                      <a16:colId xmlns:a16="http://schemas.microsoft.com/office/drawing/2014/main" val="4092187642"/>
                    </a:ext>
                  </a:extLst>
                </a:gridCol>
                <a:gridCol w="792687">
                  <a:extLst>
                    <a:ext uri="{9D8B030D-6E8A-4147-A177-3AD203B41FA5}">
                      <a16:colId xmlns:a16="http://schemas.microsoft.com/office/drawing/2014/main" val="3402739987"/>
                    </a:ext>
                  </a:extLst>
                </a:gridCol>
                <a:gridCol w="707756">
                  <a:extLst>
                    <a:ext uri="{9D8B030D-6E8A-4147-A177-3AD203B41FA5}">
                      <a16:colId xmlns:a16="http://schemas.microsoft.com/office/drawing/2014/main" val="974128661"/>
                    </a:ext>
                  </a:extLst>
                </a:gridCol>
                <a:gridCol w="608671">
                  <a:extLst>
                    <a:ext uri="{9D8B030D-6E8A-4147-A177-3AD203B41FA5}">
                      <a16:colId xmlns:a16="http://schemas.microsoft.com/office/drawing/2014/main" val="337559931"/>
                    </a:ext>
                  </a:extLst>
                </a:gridCol>
                <a:gridCol w="608671">
                  <a:extLst>
                    <a:ext uri="{9D8B030D-6E8A-4147-A177-3AD203B41FA5}">
                      <a16:colId xmlns:a16="http://schemas.microsoft.com/office/drawing/2014/main" val="1107770288"/>
                    </a:ext>
                  </a:extLst>
                </a:gridCol>
                <a:gridCol w="608671">
                  <a:extLst>
                    <a:ext uri="{9D8B030D-6E8A-4147-A177-3AD203B41FA5}">
                      <a16:colId xmlns:a16="http://schemas.microsoft.com/office/drawing/2014/main" val="1156113106"/>
                    </a:ext>
                  </a:extLst>
                </a:gridCol>
                <a:gridCol w="608671">
                  <a:extLst>
                    <a:ext uri="{9D8B030D-6E8A-4147-A177-3AD203B41FA5}">
                      <a16:colId xmlns:a16="http://schemas.microsoft.com/office/drawing/2014/main" val="672434475"/>
                    </a:ext>
                  </a:extLst>
                </a:gridCol>
                <a:gridCol w="608671">
                  <a:extLst>
                    <a:ext uri="{9D8B030D-6E8A-4147-A177-3AD203B41FA5}">
                      <a16:colId xmlns:a16="http://schemas.microsoft.com/office/drawing/2014/main" val="1387233766"/>
                    </a:ext>
                  </a:extLst>
                </a:gridCol>
                <a:gridCol w="665291">
                  <a:extLst>
                    <a:ext uri="{9D8B030D-6E8A-4147-A177-3AD203B41FA5}">
                      <a16:colId xmlns:a16="http://schemas.microsoft.com/office/drawing/2014/main" val="3355847280"/>
                    </a:ext>
                  </a:extLst>
                </a:gridCol>
              </a:tblGrid>
              <a:tr h="23653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s-PE" sz="18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Item</a:t>
                      </a:r>
                      <a:endParaRPr lang="es-PE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PARTIDAS Y ACTIVIDADES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Unidad de Medida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METRADO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SUMATORIA METRADO POA 2025 AÑO 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METRADO POA 2025 AÑO 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AGOSTO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3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SETIEMBRE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3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OCTUBRE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3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NOVIEMBRE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3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DICIEMBRE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3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ACUMULADO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0401756"/>
                  </a:ext>
                </a:extLst>
              </a:tr>
              <a:tr h="406547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METRADO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4230759"/>
                  </a:ext>
                </a:extLst>
              </a:tr>
              <a:tr h="251319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TRANSFERENCIA DE TECNOLÓGICA PRODUCTIVA DEL CACAO A LOS PRODUCTORES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5269418"/>
                  </a:ext>
                </a:extLst>
              </a:tr>
              <a:tr h="142296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1.1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FORMACIÓN Y DISEÑO PRODUCTIVO DE CACAO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7931159"/>
                  </a:ext>
                </a:extLst>
              </a:tr>
              <a:tr h="284591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1.1.1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TALLER DE INDUCCIÓN AL EQUIPO TÉCNICO EN METODOLOGÍA DE ESCUELAS DE CAMPO - ECAS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Taller/Proyecto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92D050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66FF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521717104"/>
                  </a:ext>
                </a:extLst>
              </a:tr>
              <a:tr h="236536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1.1.2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TALLER: ACTUALIZACIÓN EN INNOVACIÓN EN CULTIVO Y COMERCIO DE CACAO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Taller/Proyecto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66FF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039204631"/>
                  </a:ext>
                </a:extLst>
              </a:tr>
              <a:tr h="142296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1.1.3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TALLER DE COSECHA Y POSTCOSECHA DE CACAO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Taller/Proyecto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2.00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66FF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66FF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66FF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4.00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434436852"/>
                  </a:ext>
                </a:extLst>
              </a:tr>
              <a:tr h="142296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1.1.4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REUNIONES DE TRABAJO DEL EQUIPO TÉCNICO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Reuniones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92D050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66FF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66FF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66FF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66FF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5.00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356129474"/>
                  </a:ext>
                </a:extLst>
              </a:tr>
              <a:tr h="142296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1.2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ASISTENCIA TÉCNICA PARA LA POSTCOSECHA DE CACAO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3802445"/>
                  </a:ext>
                </a:extLst>
              </a:tr>
              <a:tr h="142296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1.2.1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DESARROLLO DE ESCUELAS DE CAMPO PARA AGRICULTORES EN CACAO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Sesiones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378.00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210.00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210.00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20.00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92D050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64.00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66FF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42.00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66FF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42.00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66FF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42.00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66FF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210.00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243399219"/>
                  </a:ext>
                </a:extLst>
              </a:tr>
              <a:tr h="142296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1.2.2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ASISTENCIA TÉCNICA EN CULTIVO DE CACAO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Vtas</a:t>
                      </a:r>
                      <a:endParaRPr lang="es-PE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9072.00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5040.00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5040.00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432.00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92D050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1,380.00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66FF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1,212.00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66FF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1,008.00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66FF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1,008.00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66FF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5,040.00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587355683"/>
                  </a:ext>
                </a:extLst>
              </a:tr>
              <a:tr h="236536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1.2.4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IMPLEMENTACIÓN DE MÓDULO DIDÁCTICO PARA ASISTENCIA TÉCNICA (año 02)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Módulo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92D050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66FF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66FF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693054083"/>
                  </a:ext>
                </a:extLst>
              </a:tr>
              <a:tr h="142296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1.3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INSTALACIÓN ÁREAS NUEVAS CACAO CON CLONES FINOS DE AROMA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2591137"/>
                  </a:ext>
                </a:extLst>
              </a:tr>
              <a:tr h="142296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1.3.5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MANEJO DE PODAS DE PARCELAS DE CACAO DE INSTALACIÓN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Has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1008.00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1008.00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1008.00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    504.00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504.00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E2EFDA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1,008.00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476916887"/>
                  </a:ext>
                </a:extLst>
              </a:tr>
              <a:tr h="142296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1.3.6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MANEJO AGRONÓMICO DE PARCELAS DE CACAO DE INSTALACIÓN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Has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1008.00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1008.00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1008.00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504.00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504.00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66FF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1,008.00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913984365"/>
                  </a:ext>
                </a:extLst>
              </a:tr>
              <a:tr h="142296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1.5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IDENTIFICACIÓN E INSTALACIÓN DE JARDÍN CLONAL DE CACAO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7194470"/>
                  </a:ext>
                </a:extLst>
              </a:tr>
              <a:tr h="142296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1.5.3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MANTENIMIENTO DEL JARDÍN CLONAL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N° veces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66FF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524877901"/>
                  </a:ext>
                </a:extLst>
              </a:tr>
              <a:tr h="142296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b="1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INNOVACIÓN DE LA COSECHA Y  POSTCOSECHA DE CACAO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5370456"/>
                  </a:ext>
                </a:extLst>
              </a:tr>
              <a:tr h="236536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2.1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IMPLEMENTACIÓN DE MÓDULOS DE BENEFICIO DE CACAO CENTRALIZADO0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 dirty="0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6247037"/>
                  </a:ext>
                </a:extLst>
              </a:tr>
              <a:tr h="284591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2.1.1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IMPLEMENTACIÓN DE MÓDULOS DE BENEFICIO DE CACAO CENTRALIZADO PARA ORGANIZACIONES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Módulo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3.00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4.00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66FF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7.00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549500312"/>
                  </a:ext>
                </a:extLst>
              </a:tr>
              <a:tr h="142296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b="1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 FORTALECIMIENTO ORGANIZACIONAL A LOS PRODUCTORES DE CACAO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9919305"/>
                  </a:ext>
                </a:extLst>
              </a:tr>
              <a:tr h="142296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3.1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 IMPLEMENTACIÓN DE ESCUELA DE LIDERES AGRARIOS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4783010"/>
                  </a:ext>
                </a:extLst>
              </a:tr>
              <a:tr h="236536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3.1.1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TALLERES MODULARES PARA LIDERES AGRARIOS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Módulo educativo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1.50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1.50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1.50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1.50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66FF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66FF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7.00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213708711"/>
                  </a:ext>
                </a:extLst>
              </a:tr>
              <a:tr h="142296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3.2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CERTIFICACIÓN ORGÁNICA Y COMERCIO JUSTO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1728465"/>
                  </a:ext>
                </a:extLst>
              </a:tr>
              <a:tr h="236536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3.2.1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IMPLEMENTACIÓN DE CERTIFICACIÓN ORGÁNICA Y COMERCIO JUSTO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Visitas técnicas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504.00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336.00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336.00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84.00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66FF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84.00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66FF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168.00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66FF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336.00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118505461"/>
                  </a:ext>
                </a:extLst>
              </a:tr>
              <a:tr h="142296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GESTIÓN EMPRESARIAL Y COMERCIAL DE CACAO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1348607"/>
                  </a:ext>
                </a:extLst>
              </a:tr>
              <a:tr h="142296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4.1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COMERCIALIZACIÓN JUSTA DEL GRANO DE CACAO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 dirty="0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1566596"/>
                  </a:ext>
                </a:extLst>
              </a:tr>
              <a:tr h="142296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4.1.1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ARTICULACIÓN COMERCIAL DE CACAO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Convenio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0.20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0.20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0.20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0.20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0.20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66FF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755761797"/>
                  </a:ext>
                </a:extLst>
              </a:tr>
              <a:tr h="142296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4.1.2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CREACIÓN DE PAGINA WEB - VENTANA COMERCIAL DE CACAO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Página web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66FF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103296435"/>
                  </a:ext>
                </a:extLst>
              </a:tr>
              <a:tr h="142296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4.3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PARTICIPACIÓN EN FERIAS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 dirty="0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8848859"/>
                  </a:ext>
                </a:extLst>
              </a:tr>
              <a:tr h="142296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4.3.1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PARTICIPACIÓN EN FERIA LOCAL DE CACAO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Feria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66FF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842328538"/>
                  </a:ext>
                </a:extLst>
              </a:tr>
              <a:tr h="142296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4.3.2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PARTICIPACIÓN EN FERIA EXPO AMAZÓNICA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Feria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-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66FF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       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FFFFFF"/>
                      </a:fgClr>
                      <a:bgClr>
                        <a:srgbClr val="D6E8C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353378687"/>
                  </a:ext>
                </a:extLst>
              </a:tr>
            </a:tbl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363BB7C3-C881-0136-923E-4F2A233A9B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51394" y="283162"/>
            <a:ext cx="6998562" cy="704850"/>
          </a:xfrm>
          <a:prstGeom prst="rect">
            <a:avLst/>
          </a:prstGeom>
          <a:noFill/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612795AD-CC78-F629-48D6-949E123F67A1}"/>
              </a:ext>
            </a:extLst>
          </p:cNvPr>
          <p:cNvSpPr txBox="1">
            <a:spLocks/>
          </p:cNvSpPr>
          <p:nvPr/>
        </p:nvSpPr>
        <p:spPr>
          <a:xfrm>
            <a:off x="142044" y="283162"/>
            <a:ext cx="11700768" cy="4645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/>
              <a:t>PROYECTO CACAO</a:t>
            </a:r>
            <a:endParaRPr lang="es-PE" b="1" dirty="0"/>
          </a:p>
        </p:txBody>
      </p:sp>
    </p:spTree>
    <p:extLst>
      <p:ext uri="{BB962C8B-B14F-4D97-AF65-F5344CB8AC3E}">
        <p14:creationId xmlns:p14="http://schemas.microsoft.com/office/powerpoint/2010/main" val="21367551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CAB766-B05F-A5FB-B318-1539160C62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2520" y="420737"/>
            <a:ext cx="9966960" cy="1123977"/>
          </a:xfrm>
        </p:spPr>
        <p:txBody>
          <a:bodyPr/>
          <a:lstStyle/>
          <a:p>
            <a:r>
              <a:rPr lang="es-ES" u="sng" dirty="0"/>
              <a:t>PROYECTO CACAO</a:t>
            </a:r>
            <a:endParaRPr lang="es-PE" u="sng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9CA86CA-C36E-6CAB-5A47-3DC6F52D29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0718" y="1544713"/>
            <a:ext cx="11620869" cy="5122417"/>
          </a:xfrm>
        </p:spPr>
        <p:txBody>
          <a:bodyPr>
            <a:normAutofit/>
          </a:bodyPr>
          <a:lstStyle/>
          <a:p>
            <a:r>
              <a:rPr lang="es-ES" sz="3600" b="1" dirty="0">
                <a:solidFill>
                  <a:schemeClr val="bg1"/>
                </a:solidFill>
              </a:rPr>
              <a:t>“MEJORAMIENTO DEL SERVICIO DE APOYO AL DESARROLLO PRODUCTIVO DE CACAOS AROMATICOS DE MONTAÑA EN EL DISTRITO DE SATIPO – PROVINCIA DE SATIPO – DEPARTAMENTO DE JUNÍN” CON CUI N°2466283</a:t>
            </a:r>
          </a:p>
          <a:p>
            <a:r>
              <a:rPr lang="es-ES" sz="11500" b="1" kern="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“GRACIAS”</a:t>
            </a:r>
            <a:endParaRPr lang="es-ES" sz="11500" b="1" kern="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es-PE" sz="3600" b="1" dirty="0">
              <a:solidFill>
                <a:schemeClr val="bg1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FE77BCD-F164-2EDF-1249-E8817AA360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05"/>
          <a:stretch/>
        </p:blipFill>
        <p:spPr>
          <a:xfrm>
            <a:off x="10415038" y="420736"/>
            <a:ext cx="1663029" cy="13404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34239300"/>
      </p:ext>
    </p:extLst>
  </p:cSld>
  <p:clrMapOvr>
    <a:masterClrMapping/>
  </p:clrMapOvr>
</p:sld>
</file>

<file path=ppt/theme/theme1.xml><?xml version="1.0" encoding="utf-8"?>
<a:theme xmlns:a="http://schemas.openxmlformats.org/drawingml/2006/main" name="Base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654</TotalTime>
  <Words>3814</Words>
  <Application>Microsoft Office PowerPoint</Application>
  <PresentationFormat>Panorámica</PresentationFormat>
  <Paragraphs>1505</Paragraphs>
  <Slides>22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9" baseType="lpstr">
      <vt:lpstr>Arial</vt:lpstr>
      <vt:lpstr>Arial Narrow</vt:lpstr>
      <vt:lpstr>Calibri</vt:lpstr>
      <vt:lpstr>Corbel</vt:lpstr>
      <vt:lpstr>Symbol</vt:lpstr>
      <vt:lpstr>Wingdings</vt:lpstr>
      <vt:lpstr>Base</vt:lpstr>
      <vt:lpstr>PROYECTO CACAO</vt:lpstr>
      <vt:lpstr>PROYECTO CACAO</vt:lpstr>
      <vt:lpstr>Presentación de PowerPoint</vt:lpstr>
      <vt:lpstr>Presentación de PowerPoint</vt:lpstr>
      <vt:lpstr>PROYECTO CACAO</vt:lpstr>
      <vt:lpstr>Presentación de PowerPoint</vt:lpstr>
      <vt:lpstr>ASISTENCIA TECNICA PERSONALIZADA</vt:lpstr>
      <vt:lpstr>ESCUELA DE CAMPO DE AGRICULTORES</vt:lpstr>
      <vt:lpstr>ESCUELA DE CAMPO DE AGRICULTORES</vt:lpstr>
      <vt:lpstr>ESCUELA DE CAMPO DE AGRICULTORES</vt:lpstr>
      <vt:lpstr>MONITOREO DE DEVIDA ENTIDAD FINANCIERA</vt:lpstr>
      <vt:lpstr>Presentación de PowerPoint</vt:lpstr>
      <vt:lpstr>FORTALECIMIENTO ORGANIZACIONAL</vt:lpstr>
      <vt:lpstr>ORGANIZACIONES IDENTIFICADAS</vt:lpstr>
      <vt:lpstr>ORGANIZACIONES IDENTIFICADAS</vt:lpstr>
      <vt:lpstr>MODULOS DE SECADO PARA ORGANIZACIONES IDENTIFICADAS</vt:lpstr>
      <vt:lpstr>Presentación de PowerPoint</vt:lpstr>
      <vt:lpstr>Presentación de PowerPoint</vt:lpstr>
      <vt:lpstr>PASANTIA INTERNA DE LIDERES DE ORGANIZACION</vt:lpstr>
      <vt:lpstr>Presentación de PowerPoint</vt:lpstr>
      <vt:lpstr>Presentación de PowerPoint</vt:lpstr>
      <vt:lpstr>PROYECTO CACAO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PROYECTO CACAO</dc:title>
  <dc:creator>USER</dc:creator>
  <cp:lastModifiedBy>USER</cp:lastModifiedBy>
  <cp:revision>11</cp:revision>
  <dcterms:created xsi:type="dcterms:W3CDTF">2025-11-08T03:32:41Z</dcterms:created>
  <dcterms:modified xsi:type="dcterms:W3CDTF">2025-11-08T14:27:37Z</dcterms:modified>
</cp:coreProperties>
</file>